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21"/>
  </p:notesMasterIdLst>
  <p:handoutMasterIdLst>
    <p:handoutMasterId r:id="rId22"/>
  </p:handoutMasterIdLst>
  <p:sldIdLst>
    <p:sldId id="256" r:id="rId2"/>
    <p:sldId id="317" r:id="rId3"/>
    <p:sldId id="349" r:id="rId4"/>
    <p:sldId id="330" r:id="rId5"/>
    <p:sldId id="351" r:id="rId6"/>
    <p:sldId id="332" r:id="rId7"/>
    <p:sldId id="286" r:id="rId8"/>
    <p:sldId id="352" r:id="rId9"/>
    <p:sldId id="353" r:id="rId10"/>
    <p:sldId id="355" r:id="rId11"/>
    <p:sldId id="356" r:id="rId12"/>
    <p:sldId id="287" r:id="rId13"/>
    <p:sldId id="300" r:id="rId14"/>
    <p:sldId id="347" r:id="rId15"/>
    <p:sldId id="312" r:id="rId16"/>
    <p:sldId id="357" r:id="rId17"/>
    <p:sldId id="329" r:id="rId18"/>
    <p:sldId id="315" r:id="rId19"/>
    <p:sldId id="316"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8FC"/>
    <a:srgbClr val="FFE6CC"/>
    <a:srgbClr val="FFF2CC"/>
    <a:srgbClr val="FFFF00"/>
    <a:srgbClr val="02409A"/>
    <a:srgbClr val="F6AB00"/>
    <a:srgbClr val="6B2D0B"/>
    <a:srgbClr val="587558"/>
    <a:srgbClr val="FFCC00"/>
    <a:srgbClr val="3C3C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97" autoAdjust="0"/>
    <p:restoredTop sz="81166" autoAdjust="0"/>
  </p:normalViewPr>
  <p:slideViewPr>
    <p:cSldViewPr snapToGrid="0">
      <p:cViewPr varScale="1">
        <p:scale>
          <a:sx n="97" d="100"/>
          <a:sy n="97" d="100"/>
        </p:scale>
        <p:origin x="1992" y="78"/>
      </p:cViewPr>
      <p:guideLst>
        <p:guide orient="horz" pos="2228"/>
        <p:guide pos="2880"/>
      </p:guideLst>
    </p:cSldViewPr>
  </p:slideViewPr>
  <p:notesTextViewPr>
    <p:cViewPr>
      <p:scale>
        <a:sx n="1" d="1"/>
        <a:sy n="1" d="1"/>
      </p:scale>
      <p:origin x="0" y="0"/>
    </p:cViewPr>
  </p:notesTextViewPr>
  <p:notesViewPr>
    <p:cSldViewPr snapToGrid="0">
      <p:cViewPr varScale="1">
        <p:scale>
          <a:sx n="66" d="100"/>
          <a:sy n="66" d="100"/>
        </p:scale>
        <p:origin x="3180" y="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0AF2B2B-1B62-4AED-A0C9-6F374DD59F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032666D-D55B-4D3E-A7C2-76EB1CEEBA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0797A1-4835-44A0-92EB-AD5452DEE273}" type="datetimeFigureOut">
              <a:rPr lang="zh-CN" altLang="en-US" smtClean="0"/>
              <a:t>2022/6/24</a:t>
            </a:fld>
            <a:endParaRPr lang="zh-CN" altLang="en-US"/>
          </a:p>
        </p:txBody>
      </p:sp>
      <p:sp>
        <p:nvSpPr>
          <p:cNvPr id="4" name="页脚占位符 3">
            <a:extLst>
              <a:ext uri="{FF2B5EF4-FFF2-40B4-BE49-F238E27FC236}">
                <a16:creationId xmlns:a16="http://schemas.microsoft.com/office/drawing/2014/main" id="{EB25234A-09A5-4EB4-9517-08812643EE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EEF2DB2-BA86-431D-A263-D1D5ABA1C9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5767F2-0C03-406D-8BA6-A174136B24C0}" type="slidenum">
              <a:rPr lang="zh-CN" altLang="en-US" smtClean="0"/>
              <a:t>‹#›</a:t>
            </a:fld>
            <a:endParaRPr lang="zh-CN" altLang="en-US"/>
          </a:p>
        </p:txBody>
      </p:sp>
    </p:spTree>
    <p:extLst>
      <p:ext uri="{BB962C8B-B14F-4D97-AF65-F5344CB8AC3E}">
        <p14:creationId xmlns:p14="http://schemas.microsoft.com/office/powerpoint/2010/main" val="4004858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D28764-9015-4647-AA92-F749CEE7B340}" type="datetimeFigureOut">
              <a:rPr lang="zh-CN" altLang="en-US" smtClean="0"/>
              <a:t>2022/6/24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34212-A9A7-4B0A-843A-3259CA589536}" type="slidenum">
              <a:rPr lang="zh-CN" altLang="en-US" smtClean="0"/>
              <a:t>‹#›</a:t>
            </a:fld>
            <a:endParaRPr lang="zh-CN" altLang="en-US"/>
          </a:p>
        </p:txBody>
      </p:sp>
    </p:spTree>
    <p:extLst>
      <p:ext uri="{BB962C8B-B14F-4D97-AF65-F5344CB8AC3E}">
        <p14:creationId xmlns:p14="http://schemas.microsoft.com/office/powerpoint/2010/main" val="697236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一种跨时空数据的城市异常分解检测方法</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a:t>
            </a:fld>
            <a:endParaRPr lang="zh-CN" altLang="en-US"/>
          </a:p>
        </p:txBody>
      </p:sp>
    </p:spTree>
    <p:extLst>
      <p:ext uri="{BB962C8B-B14F-4D97-AF65-F5344CB8AC3E}">
        <p14:creationId xmlns:p14="http://schemas.microsoft.com/office/powerpoint/2010/main" val="518593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时间特征就很简单了，可以看出天气对流量的影响，这里就是选用的天气作为时间特征。</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10</a:t>
            </a:fld>
            <a:endParaRPr lang="zh-CN" altLang="en-US"/>
          </a:p>
        </p:txBody>
      </p:sp>
    </p:spTree>
    <p:extLst>
      <p:ext uri="{BB962C8B-B14F-4D97-AF65-F5344CB8AC3E}">
        <p14:creationId xmlns:p14="http://schemas.microsoft.com/office/powerpoint/2010/main" val="3882758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估算的神经网络结构也很简单，三个。但是如何训练呢？作者这里是基于两点来构建损失函数。</a:t>
            </a:r>
            <a:endParaRPr lang="en-US" altLang="zh-CN" dirty="0"/>
          </a:p>
          <a:p>
            <a:endParaRPr lang="en-US" altLang="zh-CN" dirty="0"/>
          </a:p>
          <a:p>
            <a:r>
              <a:rPr lang="zh-CN" altLang="en-US" dirty="0"/>
              <a:t>异常检测就是通过离群检测，这里就是直接使用的一个</a:t>
            </a:r>
            <a:r>
              <a:rPr lang="en-US" altLang="zh-CN" dirty="0"/>
              <a:t>2000</a:t>
            </a:r>
            <a:r>
              <a:rPr lang="zh-CN" altLang="en-US" dirty="0"/>
              <a:t>年提出的局部异常因子。</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11</a:t>
            </a:fld>
            <a:endParaRPr lang="zh-CN" altLang="en-US"/>
          </a:p>
        </p:txBody>
      </p:sp>
    </p:spTree>
    <p:extLst>
      <p:ext uri="{BB962C8B-B14F-4D97-AF65-F5344CB8AC3E}">
        <p14:creationId xmlns:p14="http://schemas.microsoft.com/office/powerpoint/2010/main" val="1337007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E634212-A9A7-4B0A-843A-3259CA589536}" type="slidenum">
              <a:rPr lang="zh-CN" altLang="en-US" smtClean="0"/>
              <a:t>12</a:t>
            </a:fld>
            <a:endParaRPr lang="zh-CN" altLang="en-US"/>
          </a:p>
        </p:txBody>
      </p:sp>
    </p:spTree>
    <p:extLst>
      <p:ext uri="{BB962C8B-B14F-4D97-AF65-F5344CB8AC3E}">
        <p14:creationId xmlns:p14="http://schemas.microsoft.com/office/powerpoint/2010/main" val="2691894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5000"/>
              </a:lnSpc>
              <a:spcBef>
                <a:spcPts val="600"/>
              </a:spcBef>
              <a:spcAft>
                <a:spcPts val="0"/>
              </a:spcAft>
              <a:buClrTx/>
              <a:buSzTx/>
              <a:buFont typeface="Arial" panose="020B0604020202020204" pitchFamily="34" charset="0"/>
              <a:buNone/>
              <a:tabLst/>
              <a:defRPr/>
            </a:pPr>
            <a:endParaRPr lang="en-US" altLang="zh-CN" sz="1200" b="0" dirty="0">
              <a:solidFill>
                <a:srgbClr val="02409A"/>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13</a:t>
            </a:fld>
            <a:endParaRPr lang="zh-CN" altLang="en-US"/>
          </a:p>
        </p:txBody>
      </p:sp>
    </p:spTree>
    <p:extLst>
      <p:ext uri="{BB962C8B-B14F-4D97-AF65-F5344CB8AC3E}">
        <p14:creationId xmlns:p14="http://schemas.microsoft.com/office/powerpoint/2010/main" val="1041193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14</a:t>
            </a:fld>
            <a:endParaRPr lang="zh-CN" altLang="en-US"/>
          </a:p>
        </p:txBody>
      </p:sp>
    </p:spTree>
    <p:extLst>
      <p:ext uri="{BB962C8B-B14F-4D97-AF65-F5344CB8AC3E}">
        <p14:creationId xmlns:p14="http://schemas.microsoft.com/office/powerpoint/2010/main" val="71621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Ours(No G.)</a:t>
            </a:r>
            <a:r>
              <a:rPr lang="zh-CN" altLang="en-US" dirty="0"/>
              <a:t>是直接用</a:t>
            </a:r>
            <a:r>
              <a:rPr lang="en-US" altLang="zh-CN" dirty="0"/>
              <a:t>one-hot</a:t>
            </a:r>
            <a:r>
              <a:rPr lang="zh-CN" altLang="en-US" dirty="0"/>
              <a:t>向量来作为不同区域的空间特征。</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15</a:t>
            </a:fld>
            <a:endParaRPr lang="zh-CN" altLang="en-US"/>
          </a:p>
        </p:txBody>
      </p:sp>
    </p:spTree>
    <p:extLst>
      <p:ext uri="{BB962C8B-B14F-4D97-AF65-F5344CB8AC3E}">
        <p14:creationId xmlns:p14="http://schemas.microsoft.com/office/powerpoint/2010/main" val="3394504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16</a:t>
            </a:fld>
            <a:endParaRPr lang="zh-CN" altLang="en-US"/>
          </a:p>
        </p:txBody>
      </p:sp>
    </p:spTree>
    <p:extLst>
      <p:ext uri="{BB962C8B-B14F-4D97-AF65-F5344CB8AC3E}">
        <p14:creationId xmlns:p14="http://schemas.microsoft.com/office/powerpoint/2010/main" val="617925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E634212-A9A7-4B0A-843A-3259CA589536}" type="slidenum">
              <a:rPr lang="zh-CN" altLang="en-US" smtClean="0"/>
              <a:t>17</a:t>
            </a:fld>
            <a:endParaRPr lang="zh-CN" altLang="en-US"/>
          </a:p>
        </p:txBody>
      </p:sp>
    </p:spTree>
    <p:extLst>
      <p:ext uri="{BB962C8B-B14F-4D97-AF65-F5344CB8AC3E}">
        <p14:creationId xmlns:p14="http://schemas.microsoft.com/office/powerpoint/2010/main" val="1882852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18</a:t>
            </a:fld>
            <a:endParaRPr lang="zh-CN" altLang="en-US"/>
          </a:p>
        </p:txBody>
      </p:sp>
    </p:spTree>
    <p:extLst>
      <p:ext uri="{BB962C8B-B14F-4D97-AF65-F5344CB8AC3E}">
        <p14:creationId xmlns:p14="http://schemas.microsoft.com/office/powerpoint/2010/main" val="122261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クレPro by 宁静之雨，微信公众号njzyshare" panose="02000000000000000000" pitchFamily="2" charset="-122"/>
                <a:ea typeface="クレPro by 宁静之雨，微信公众号njzyshare" panose="02000000000000000000" pitchFamily="2" charset="-122"/>
              </a:rPr>
              <a:t>我将会从问题背景、系统架构和实验分析三个方面进行介绍</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2</a:t>
            </a:fld>
            <a:endParaRPr lang="zh-CN" altLang="en-US"/>
          </a:p>
        </p:txBody>
      </p:sp>
    </p:spTree>
    <p:extLst>
      <p:ext uri="{BB962C8B-B14F-4D97-AF65-F5344CB8AC3E}">
        <p14:creationId xmlns:p14="http://schemas.microsoft.com/office/powerpoint/2010/main" val="937865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3</a:t>
            </a:fld>
            <a:endParaRPr lang="zh-CN" altLang="en-US"/>
          </a:p>
        </p:txBody>
      </p:sp>
    </p:spTree>
    <p:extLst>
      <p:ext uri="{BB962C8B-B14F-4D97-AF65-F5344CB8AC3E}">
        <p14:creationId xmlns:p14="http://schemas.microsoft.com/office/powerpoint/2010/main" val="1268026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城市异常通常是发生在城市环境中的异常事件，如交通拥堵、突发性人群聚集等，如果不及时处理，可能会对公共安全稳定造成巨大威胁。</a:t>
            </a:r>
            <a:endParaRPr lang="en-US" altLang="zh-CN" dirty="0"/>
          </a:p>
          <a:p>
            <a:r>
              <a:rPr lang="zh-CN" altLang="en-US" dirty="0"/>
              <a:t>异常事件的发生有着很强的时空特性，不同的异常事件往往经常发生在不同的地方，比如偷窃就会经常发生在商店和住宅区比较多的地区。同时也会随着事件的推移，出现变化。如图</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4</a:t>
            </a:fld>
            <a:endParaRPr lang="zh-CN" altLang="en-US"/>
          </a:p>
        </p:txBody>
      </p:sp>
    </p:spTree>
    <p:extLst>
      <p:ext uri="{BB962C8B-B14F-4D97-AF65-F5344CB8AC3E}">
        <p14:creationId xmlns:p14="http://schemas.microsoft.com/office/powerpoint/2010/main" val="1551103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异常事件包含有空间特征和时间特征。</a:t>
            </a:r>
            <a:r>
              <a:rPr lang="zh-CN" altLang="en-US" b="0" i="0" dirty="0">
                <a:solidFill>
                  <a:srgbClr val="000000"/>
                </a:solidFill>
                <a:effectLst/>
                <a:latin typeface="微软雅黑" panose="020B0503020204020204" pitchFamily="34" charset="-122"/>
                <a:ea typeface="微软雅黑" panose="020B0503020204020204" pitchFamily="34" charset="-122"/>
              </a:rPr>
              <a:t>城市异常事件通常伴随着城市动态的异常变化发生，如人群流量或交通量的急剧增加变化，这些都可以从城市数据中检测到。</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b="0" i="0" dirty="0">
                <a:solidFill>
                  <a:srgbClr val="000000"/>
                </a:solidFill>
                <a:effectLst/>
                <a:latin typeface="微软雅黑" panose="020B0503020204020204" pitchFamily="34" charset="-122"/>
                <a:ea typeface="微软雅黑" panose="020B0503020204020204" pitchFamily="34" charset="-122"/>
              </a:rPr>
              <a:t>在早期发现城市异常对于减少不良影响非常重要，所以本文就是提出了对异常检测的一个检测算法，目的在于尽早的识别异常事件发生的区域。</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5</a:t>
            </a:fld>
            <a:endParaRPr lang="zh-CN" altLang="en-US"/>
          </a:p>
        </p:txBody>
      </p:sp>
    </p:spTree>
    <p:extLst>
      <p:ext uri="{BB962C8B-B14F-4D97-AF65-F5344CB8AC3E}">
        <p14:creationId xmlns:p14="http://schemas.microsoft.com/office/powerpoint/2010/main" val="2545335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面对异常的稀疏问题，很多工作都是从丰富，补充的角度来增加训练样本来训练模型，专门为此设计模型。本文则是从分解的角度来利用这点来估计正常分量</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6</a:t>
            </a:fld>
            <a:endParaRPr lang="zh-CN" altLang="en-US"/>
          </a:p>
        </p:txBody>
      </p:sp>
    </p:spTree>
    <p:extLst>
      <p:ext uri="{BB962C8B-B14F-4D97-AF65-F5344CB8AC3E}">
        <p14:creationId xmlns:p14="http://schemas.microsoft.com/office/powerpoint/2010/main" val="1366787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7</a:t>
            </a:fld>
            <a:endParaRPr lang="zh-CN" altLang="en-US"/>
          </a:p>
        </p:txBody>
      </p:sp>
    </p:spTree>
    <p:extLst>
      <p:ext uri="{BB962C8B-B14F-4D97-AF65-F5344CB8AC3E}">
        <p14:creationId xmlns:p14="http://schemas.microsoft.com/office/powerpoint/2010/main" val="2676460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与现有的直接估计异常事件的方法不同，现有的大多是方法都是直接从时空特性中挖掘和异常事件之间的关系。本文将城市的动态特征认为是有正常特征和异常特征组成，所以问题就转变为</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b="0" i="0" dirty="0">
                <a:solidFill>
                  <a:srgbClr val="000000"/>
                </a:solidFill>
                <a:effectLst/>
                <a:latin typeface="微软雅黑" panose="020B0503020204020204" pitchFamily="34" charset="-122"/>
                <a:ea typeface="微软雅黑" panose="020B0503020204020204" pitchFamily="34" charset="-122"/>
              </a:rPr>
              <a:t>如何估计正常特征的，并利用实时动态的方法推导出异常的分量。包含以下三个部分</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8</a:t>
            </a:fld>
            <a:endParaRPr lang="zh-CN" altLang="en-US"/>
          </a:p>
        </p:txBody>
      </p:sp>
    </p:spTree>
    <p:extLst>
      <p:ext uri="{BB962C8B-B14F-4D97-AF65-F5344CB8AC3E}">
        <p14:creationId xmlns:p14="http://schemas.microsoft.com/office/powerpoint/2010/main" val="615536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首先对于每个区域，计算历史数据中区域的平均动态，然后计算两两区域之间的相似性，也就是作为两点之间的边权，这里用的就是两者的平均动态</a:t>
            </a:r>
            <a:r>
              <a:rPr lang="en-US" altLang="zh-CN" dirty="0"/>
              <a:t>l2</a:t>
            </a:r>
            <a:r>
              <a:rPr lang="zh-CN" altLang="en-US" dirty="0"/>
              <a:t>距离的倒数。图上是简化了边，实际上每个点都会和其他的点有一条边。</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然后在构建的图上进行随机游走算法。得到一系列的路径集合，</a:t>
            </a:r>
            <a:r>
              <a:rPr lang="zh-CN" altLang="en-US" b="0" i="0" dirty="0">
                <a:solidFill>
                  <a:srgbClr val="000000"/>
                </a:solidFill>
                <a:effectLst/>
                <a:latin typeface="微软雅黑" panose="020B0503020204020204" pitchFamily="34" charset="-122"/>
                <a:ea typeface="微软雅黑" panose="020B0503020204020204" pitchFamily="34" charset="-122"/>
              </a:rPr>
              <a:t>将节点类比为单词，轨迹类比为句子，使用</a:t>
            </a:r>
            <a:r>
              <a:rPr lang="zh-CN" altLang="en-US" dirty="0"/>
              <a:t>Skip-Gram（</a:t>
            </a:r>
            <a:r>
              <a:rPr lang="en-US" altLang="zh-CN" dirty="0"/>
              <a:t>2013</a:t>
            </a:r>
            <a:r>
              <a:rPr lang="zh-CN" altLang="en-US" dirty="0"/>
              <a:t>）</a:t>
            </a:r>
            <a:r>
              <a:rPr lang="zh-CN" altLang="en-US" b="0" i="0" dirty="0">
                <a:solidFill>
                  <a:srgbClr val="000000"/>
                </a:solidFill>
                <a:effectLst/>
                <a:latin typeface="微软雅黑" panose="020B0503020204020204" pitchFamily="34" charset="-122"/>
                <a:ea typeface="微软雅黑" panose="020B0503020204020204" pitchFamily="34" charset="-122"/>
              </a:rPr>
              <a:t>得到每个区域的嵌入向量，并将学习到的向量作为空间特征。</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9</a:t>
            </a:fld>
            <a:endParaRPr lang="zh-CN" altLang="en-US"/>
          </a:p>
        </p:txBody>
      </p:sp>
    </p:spTree>
    <p:extLst>
      <p:ext uri="{BB962C8B-B14F-4D97-AF65-F5344CB8AC3E}">
        <p14:creationId xmlns:p14="http://schemas.microsoft.com/office/powerpoint/2010/main" val="27060757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Google Shape;10;p2">
            <a:extLst>
              <a:ext uri="{FF2B5EF4-FFF2-40B4-BE49-F238E27FC236}">
                <a16:creationId xmlns:a16="http://schemas.microsoft.com/office/drawing/2014/main" id="{4C263487-D52B-448D-863D-67C476B3B095}"/>
              </a:ext>
            </a:extLst>
          </p:cNvPr>
          <p:cNvSpPr/>
          <p:nvPr userDrawn="1"/>
        </p:nvSpPr>
        <p:spPr>
          <a:xfrm>
            <a:off x="628650" y="1923011"/>
            <a:ext cx="7886700" cy="2234930"/>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图片 14">
            <a:extLst>
              <a:ext uri="{FF2B5EF4-FFF2-40B4-BE49-F238E27FC236}">
                <a16:creationId xmlns:a16="http://schemas.microsoft.com/office/drawing/2014/main" id="{5F84E1BF-8717-47B5-8EB4-980271E8431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8650" y="916536"/>
            <a:ext cx="1676189" cy="532800"/>
          </a:xfrm>
          <a:prstGeom prst="rect">
            <a:avLst/>
          </a:prstGeom>
        </p:spPr>
      </p:pic>
      <p:sp>
        <p:nvSpPr>
          <p:cNvPr id="24" name="Footer Placeholder 4">
            <a:extLst>
              <a:ext uri="{FF2B5EF4-FFF2-40B4-BE49-F238E27FC236}">
                <a16:creationId xmlns:a16="http://schemas.microsoft.com/office/drawing/2014/main" id="{65BE91AD-2333-48DD-B0B8-2C2E0D79740B}"/>
              </a:ext>
            </a:extLst>
          </p:cNvPr>
          <p:cNvSpPr txBox="1">
            <a:spLocks/>
          </p:cNvSpPr>
          <p:nvPr userDrawn="1"/>
        </p:nvSpPr>
        <p:spPr>
          <a:xfrm>
            <a:off x="3036282" y="6413478"/>
            <a:ext cx="3086100" cy="365125"/>
          </a:xfrm>
          <a:prstGeom prst="rect">
            <a:avLst/>
          </a:prstGeom>
        </p:spPr>
        <p:txBody>
          <a:bodyPr vert="horz" lIns="91440" tIns="45720" rIns="91440" bIns="45720" rtlCol="0" anchor="ctr"/>
          <a:lstStyle>
            <a:defPPr>
              <a:defRPr lang="en-US"/>
            </a:defPPr>
            <a:lvl1pPr marL="0" algn="ctr" defTabSz="457200" rtl="0" eaLnBrk="1" latinLnBrk="0" hangingPunct="1">
              <a:defRPr lang="en-US" altLang="zh-CN" sz="1200"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rPr>
              <a:t>Southeast University</a:t>
            </a:r>
          </a:p>
        </p:txBody>
      </p:sp>
      <p:sp>
        <p:nvSpPr>
          <p:cNvPr id="25" name="日期占位符 3">
            <a:extLst>
              <a:ext uri="{FF2B5EF4-FFF2-40B4-BE49-F238E27FC236}">
                <a16:creationId xmlns:a16="http://schemas.microsoft.com/office/drawing/2014/main" id="{9A0C4C82-1BDC-4D03-BDBC-52477B2F2D0D}"/>
              </a:ext>
            </a:extLst>
          </p:cNvPr>
          <p:cNvSpPr txBox="1">
            <a:spLocks/>
          </p:cNvSpPr>
          <p:nvPr userDrawn="1"/>
        </p:nvSpPr>
        <p:spPr>
          <a:xfrm>
            <a:off x="628650" y="6413477"/>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650424-F945-4EC2-8594-4948CA017EDA}" type="datetime1">
              <a:rPr lang="zh-CN" altLang="en-US" sz="1200" smtClean="0">
                <a:solidFill>
                  <a:schemeClr val="tx1"/>
                </a:solidFill>
                <a:latin typeface="+mn-lt"/>
              </a:rPr>
              <a:pPr/>
              <a:t>2022/6/24</a:t>
            </a:fld>
            <a:endParaRPr lang="zh-CN" altLang="en-US" sz="1200" dirty="0">
              <a:solidFill>
                <a:schemeClr val="tx1"/>
              </a:solidFill>
              <a:latin typeface="+mn-lt"/>
            </a:endParaRPr>
          </a:p>
        </p:txBody>
      </p:sp>
    </p:spTree>
    <p:extLst>
      <p:ext uri="{BB962C8B-B14F-4D97-AF65-F5344CB8AC3E}">
        <p14:creationId xmlns:p14="http://schemas.microsoft.com/office/powerpoint/2010/main" val="423294406"/>
      </p:ext>
    </p:extLst>
  </p:cSld>
  <p:clrMapOvr>
    <a:masterClrMapping/>
  </p:clrMapOvr>
  <p:transition>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3A20FFA4-47EB-4DF7-9DDA-4075FECA1DF7}"/>
              </a:ext>
            </a:extLst>
          </p:cNvPr>
          <p:cNvSpPr>
            <a:spLocks noGrp="1"/>
          </p:cNvSpPr>
          <p:nvPr>
            <p:ph type="sldNum" sz="quarter" idx="12"/>
          </p:nvPr>
        </p:nvSpPr>
        <p:spPr>
          <a:xfrm>
            <a:off x="8429122" y="6407032"/>
            <a:ext cx="542604" cy="365125"/>
          </a:xfrm>
        </p:spPr>
        <p:txBody>
          <a:bodyPr/>
          <a:lstStyle/>
          <a:p>
            <a:fld id="{72A5E12F-523A-4D75-95A2-779F57F5D9E2}" type="slidenum">
              <a:rPr lang="zh-CN" altLang="en-US" smtClean="0"/>
              <a:t>‹#›</a:t>
            </a:fld>
            <a:endParaRPr lang="zh-CN" altLang="en-US"/>
          </a:p>
        </p:txBody>
      </p:sp>
      <p:grpSp>
        <p:nvGrpSpPr>
          <p:cNvPr id="2" name="组合 1">
            <a:extLst>
              <a:ext uri="{FF2B5EF4-FFF2-40B4-BE49-F238E27FC236}">
                <a16:creationId xmlns:a16="http://schemas.microsoft.com/office/drawing/2014/main" id="{3EC726B1-2A9F-4267-A5C8-C5B6C30181AC}"/>
              </a:ext>
            </a:extLst>
          </p:cNvPr>
          <p:cNvGrpSpPr/>
          <p:nvPr userDrawn="1"/>
        </p:nvGrpSpPr>
        <p:grpSpPr>
          <a:xfrm>
            <a:off x="162000" y="172128"/>
            <a:ext cx="8820000" cy="6167075"/>
            <a:chOff x="162000" y="172128"/>
            <a:chExt cx="8820000" cy="6167075"/>
          </a:xfrm>
        </p:grpSpPr>
        <p:grpSp>
          <p:nvGrpSpPr>
            <p:cNvPr id="8" name="组合 7">
              <a:extLst>
                <a:ext uri="{FF2B5EF4-FFF2-40B4-BE49-F238E27FC236}">
                  <a16:creationId xmlns:a16="http://schemas.microsoft.com/office/drawing/2014/main" id="{2B3780AF-97D7-41F5-92BD-C6B3372F345E}"/>
                </a:ext>
              </a:extLst>
            </p:cNvPr>
            <p:cNvGrpSpPr/>
            <p:nvPr userDrawn="1"/>
          </p:nvGrpSpPr>
          <p:grpSpPr>
            <a:xfrm>
              <a:off x="162000" y="172128"/>
              <a:ext cx="8820000" cy="6167075"/>
              <a:chOff x="431514" y="174661"/>
              <a:chExt cx="8280971" cy="6155314"/>
            </a:xfrm>
          </p:grpSpPr>
          <p:sp>
            <p:nvSpPr>
              <p:cNvPr id="9" name="Google Shape;10;p2">
                <a:extLst>
                  <a:ext uri="{FF2B5EF4-FFF2-40B4-BE49-F238E27FC236}">
                    <a16:creationId xmlns:a16="http://schemas.microsoft.com/office/drawing/2014/main" id="{611AA018-E6B6-45C7-A586-EB07C420C28F}"/>
                  </a:ext>
                </a:extLst>
              </p:cNvPr>
              <p:cNvSpPr/>
              <p:nvPr/>
            </p:nvSpPr>
            <p:spPr>
              <a:xfrm>
                <a:off x="431514" y="760288"/>
                <a:ext cx="8280971" cy="5569687"/>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矩形 9">
                <a:extLst>
                  <a:ext uri="{FF2B5EF4-FFF2-40B4-BE49-F238E27FC236}">
                    <a16:creationId xmlns:a16="http://schemas.microsoft.com/office/drawing/2014/main" id="{ABF466CA-25D4-473A-83E5-8C3212A5EB1C}"/>
                  </a:ext>
                </a:extLst>
              </p:cNvPr>
              <p:cNvSpPr/>
              <p:nvPr/>
            </p:nvSpPr>
            <p:spPr>
              <a:xfrm>
                <a:off x="431514" y="174661"/>
                <a:ext cx="8280971" cy="585627"/>
              </a:xfrm>
              <a:prstGeom prst="rect">
                <a:avLst/>
              </a:prstGeom>
              <a:solidFill>
                <a:srgbClr val="02409A"/>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Google Shape;835;p34">
              <a:extLst>
                <a:ext uri="{FF2B5EF4-FFF2-40B4-BE49-F238E27FC236}">
                  <a16:creationId xmlns:a16="http://schemas.microsoft.com/office/drawing/2014/main" id="{1BB9BB11-D260-4656-B01B-D7BCD2E268E7}"/>
                </a:ext>
              </a:extLst>
            </p:cNvPr>
            <p:cNvGrpSpPr/>
            <p:nvPr userDrawn="1"/>
          </p:nvGrpSpPr>
          <p:grpSpPr>
            <a:xfrm>
              <a:off x="199071" y="297017"/>
              <a:ext cx="196346" cy="282999"/>
              <a:chOff x="5083925" y="2066350"/>
              <a:chExt cx="28825" cy="41550"/>
            </a:xfrm>
          </p:grpSpPr>
          <p:sp>
            <p:nvSpPr>
              <p:cNvPr id="18" name="Google Shape;836;p34">
                <a:extLst>
                  <a:ext uri="{FF2B5EF4-FFF2-40B4-BE49-F238E27FC236}">
                    <a16:creationId xmlns:a16="http://schemas.microsoft.com/office/drawing/2014/main" id="{554CA59C-2E17-444E-A0E3-35F7F8B4B9C2}"/>
                  </a:ext>
                </a:extLst>
              </p:cNvPr>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37;p34">
                <a:extLst>
                  <a:ext uri="{FF2B5EF4-FFF2-40B4-BE49-F238E27FC236}">
                    <a16:creationId xmlns:a16="http://schemas.microsoft.com/office/drawing/2014/main" id="{FBA697B4-CDA7-4D9E-96BB-283CE572F984}"/>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图片 11">
              <a:extLst>
                <a:ext uri="{FF2B5EF4-FFF2-40B4-BE49-F238E27FC236}">
                  <a16:creationId xmlns:a16="http://schemas.microsoft.com/office/drawing/2014/main" id="{B3B55EE9-DF14-4C41-8B43-AC8DC1E4FE11}"/>
                </a:ext>
              </a:extLst>
            </p:cNvPr>
            <p:cNvPicPr>
              <a:picLocks/>
            </p:cNvPicPr>
            <p:nvPr userDrawn="1"/>
          </p:nvPicPr>
          <p:blipFill rotWithShape="1">
            <a:blip r:embed="rId2" cstate="print">
              <a:extLst>
                <a:ext uri="{28A0092B-C50C-407E-A947-70E740481C1C}">
                  <a14:useLocalDpi xmlns:a14="http://schemas.microsoft.com/office/drawing/2010/main" val="0"/>
                </a:ext>
              </a:extLst>
            </a:blip>
            <a:srcRect l="-29" t="-1" r="68184" b="524"/>
            <a:stretch/>
          </p:blipFill>
          <p:spPr>
            <a:xfrm>
              <a:off x="8404974" y="202608"/>
              <a:ext cx="532800" cy="532800"/>
            </a:xfrm>
            <a:prstGeom prst="rect">
              <a:avLst/>
            </a:prstGeom>
          </p:spPr>
        </p:pic>
      </p:grpSp>
    </p:spTree>
    <p:extLst>
      <p:ext uri="{BB962C8B-B14F-4D97-AF65-F5344CB8AC3E}">
        <p14:creationId xmlns:p14="http://schemas.microsoft.com/office/powerpoint/2010/main" val="503205053"/>
      </p:ext>
    </p:extLst>
  </p:cSld>
  <p:clrMapOvr>
    <a:masterClrMapping/>
  </p:clrMapOvr>
  <p:transition>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B9DE01F-82B8-4C81-9B06-97E4FDCE6A19}"/>
              </a:ext>
            </a:extLst>
          </p:cNvPr>
          <p:cNvPicPr>
            <a:picLocks noChangeAspect="1"/>
          </p:cNvPicPr>
          <p:nvPr userDrawn="1"/>
        </p:nvPicPr>
        <p:blipFill>
          <a:blip r:embed="rId2"/>
          <a:stretch>
            <a:fillRect/>
          </a:stretch>
        </p:blipFill>
        <p:spPr>
          <a:xfrm>
            <a:off x="3683466" y="3866329"/>
            <a:ext cx="2390210" cy="1661357"/>
          </a:xfrm>
          <a:prstGeom prst="rect">
            <a:avLst/>
          </a:prstGeom>
        </p:spPr>
      </p:pic>
      <p:pic>
        <p:nvPicPr>
          <p:cNvPr id="10" name="图片 9">
            <a:extLst>
              <a:ext uri="{FF2B5EF4-FFF2-40B4-BE49-F238E27FC236}">
                <a16:creationId xmlns:a16="http://schemas.microsoft.com/office/drawing/2014/main" id="{CB263455-85CC-49D0-95FB-460BD8F80A0B}"/>
              </a:ext>
            </a:extLst>
          </p:cNvPr>
          <p:cNvPicPr>
            <a:picLocks/>
          </p:cNvPicPr>
          <p:nvPr userDrawn="1"/>
        </p:nvPicPr>
        <p:blipFill>
          <a:blip r:embed="rId3"/>
          <a:stretch>
            <a:fillRect/>
          </a:stretch>
        </p:blipFill>
        <p:spPr>
          <a:xfrm>
            <a:off x="907430" y="3866329"/>
            <a:ext cx="2326247" cy="1661363"/>
          </a:xfrm>
          <a:prstGeom prst="rect">
            <a:avLst/>
          </a:prstGeom>
        </p:spPr>
      </p:pic>
      <p:sp>
        <p:nvSpPr>
          <p:cNvPr id="11" name="文本框 10">
            <a:extLst>
              <a:ext uri="{FF2B5EF4-FFF2-40B4-BE49-F238E27FC236}">
                <a16:creationId xmlns:a16="http://schemas.microsoft.com/office/drawing/2014/main" id="{8622A32B-873F-470E-9C87-ABD6C7FF142D}"/>
              </a:ext>
            </a:extLst>
          </p:cNvPr>
          <p:cNvSpPr txBox="1"/>
          <p:nvPr userDrawn="1"/>
        </p:nvSpPr>
        <p:spPr>
          <a:xfrm>
            <a:off x="1455870" y="3167418"/>
            <a:ext cx="1229367" cy="461665"/>
          </a:xfrm>
          <a:prstGeom prst="rect">
            <a:avLst/>
          </a:prstGeom>
          <a:noFill/>
        </p:spPr>
        <p:txBody>
          <a:bodyPr wrap="square" rtlCol="0">
            <a:spAutoFit/>
          </a:bodyPr>
          <a:lstStyle>
            <a:defPPr>
              <a:defRPr lang="zh-CN"/>
            </a:defPPr>
            <a:lvl1pPr>
              <a:defRPr sz="2400" b="1" spc="300">
                <a:solidFill>
                  <a:srgbClr val="40404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平衡色</a:t>
            </a:r>
          </a:p>
        </p:txBody>
      </p:sp>
      <p:cxnSp>
        <p:nvCxnSpPr>
          <p:cNvPr id="12" name="直接连接符 11">
            <a:extLst>
              <a:ext uri="{FF2B5EF4-FFF2-40B4-BE49-F238E27FC236}">
                <a16:creationId xmlns:a16="http://schemas.microsoft.com/office/drawing/2014/main" id="{A3E41757-CB0C-4C25-937C-7B242E5E19DC}"/>
              </a:ext>
            </a:extLst>
          </p:cNvPr>
          <p:cNvCxnSpPr>
            <a:cxnSpLocks/>
          </p:cNvCxnSpPr>
          <p:nvPr userDrawn="1"/>
        </p:nvCxnSpPr>
        <p:spPr>
          <a:xfrm>
            <a:off x="1793578" y="3708165"/>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8565202-40DC-408B-A261-A096173E7A2E}"/>
              </a:ext>
            </a:extLst>
          </p:cNvPr>
          <p:cNvCxnSpPr>
            <a:cxnSpLocks/>
          </p:cNvCxnSpPr>
          <p:nvPr userDrawn="1"/>
        </p:nvCxnSpPr>
        <p:spPr>
          <a:xfrm>
            <a:off x="1793578" y="1015879"/>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DE91397E-C54D-4A56-8513-1CE9DF4A1CFF}"/>
              </a:ext>
            </a:extLst>
          </p:cNvPr>
          <p:cNvSpPr txBox="1"/>
          <p:nvPr userDrawn="1"/>
        </p:nvSpPr>
        <p:spPr>
          <a:xfrm>
            <a:off x="907430" y="469320"/>
            <a:ext cx="23262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主色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同频色</a:t>
            </a:r>
          </a:p>
        </p:txBody>
      </p:sp>
      <p:pic>
        <p:nvPicPr>
          <p:cNvPr id="15" name="图片 14">
            <a:extLst>
              <a:ext uri="{FF2B5EF4-FFF2-40B4-BE49-F238E27FC236}">
                <a16:creationId xmlns:a16="http://schemas.microsoft.com/office/drawing/2014/main" id="{ABCA2976-D46F-437D-9A05-6AF7DC5758F2}"/>
              </a:ext>
            </a:extLst>
          </p:cNvPr>
          <p:cNvPicPr>
            <a:picLocks/>
          </p:cNvPicPr>
          <p:nvPr userDrawn="1"/>
        </p:nvPicPr>
        <p:blipFill>
          <a:blip r:embed="rId4"/>
          <a:stretch>
            <a:fillRect/>
          </a:stretch>
        </p:blipFill>
        <p:spPr>
          <a:xfrm>
            <a:off x="6131435" y="1165514"/>
            <a:ext cx="2326247" cy="1661363"/>
          </a:xfrm>
          <a:prstGeom prst="rect">
            <a:avLst/>
          </a:prstGeom>
        </p:spPr>
      </p:pic>
      <p:pic>
        <p:nvPicPr>
          <p:cNvPr id="16" name="图片 15">
            <a:extLst>
              <a:ext uri="{FF2B5EF4-FFF2-40B4-BE49-F238E27FC236}">
                <a16:creationId xmlns:a16="http://schemas.microsoft.com/office/drawing/2014/main" id="{24C86CEE-EF3B-480D-9978-D7E2045160FE}"/>
              </a:ext>
            </a:extLst>
          </p:cNvPr>
          <p:cNvPicPr>
            <a:picLocks/>
          </p:cNvPicPr>
          <p:nvPr userDrawn="1"/>
        </p:nvPicPr>
        <p:blipFill>
          <a:blip r:embed="rId5"/>
          <a:stretch>
            <a:fillRect/>
          </a:stretch>
        </p:blipFill>
        <p:spPr>
          <a:xfrm>
            <a:off x="3695977" y="1165515"/>
            <a:ext cx="2326247" cy="1661363"/>
          </a:xfrm>
          <a:prstGeom prst="rect">
            <a:avLst/>
          </a:prstGeom>
        </p:spPr>
      </p:pic>
      <p:sp>
        <p:nvSpPr>
          <p:cNvPr id="17" name="文本框 16">
            <a:extLst>
              <a:ext uri="{FF2B5EF4-FFF2-40B4-BE49-F238E27FC236}">
                <a16:creationId xmlns:a16="http://schemas.microsoft.com/office/drawing/2014/main" id="{150CDF40-5384-42C8-BB90-3B13AF2D9F61}"/>
              </a:ext>
            </a:extLst>
          </p:cNvPr>
          <p:cNvSpPr txBox="1"/>
          <p:nvPr userDrawn="1"/>
        </p:nvSpPr>
        <p:spPr>
          <a:xfrm>
            <a:off x="5189425" y="469320"/>
            <a:ext cx="18840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浅色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深色</a:t>
            </a:r>
          </a:p>
        </p:txBody>
      </p:sp>
      <p:cxnSp>
        <p:nvCxnSpPr>
          <p:cNvPr id="18" name="直接连接符 17">
            <a:extLst>
              <a:ext uri="{FF2B5EF4-FFF2-40B4-BE49-F238E27FC236}">
                <a16:creationId xmlns:a16="http://schemas.microsoft.com/office/drawing/2014/main" id="{F1E5CFCF-CA0E-4F76-A1A8-6055D5773156}"/>
              </a:ext>
            </a:extLst>
          </p:cNvPr>
          <p:cNvCxnSpPr>
            <a:cxnSpLocks/>
          </p:cNvCxnSpPr>
          <p:nvPr userDrawn="1"/>
        </p:nvCxnSpPr>
        <p:spPr>
          <a:xfrm>
            <a:off x="5854460" y="1015879"/>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F31B9BA8-49A1-46C8-950D-AA666E90B364}"/>
              </a:ext>
            </a:extLst>
          </p:cNvPr>
          <p:cNvPicPr>
            <a:picLocks noChangeAspect="1"/>
          </p:cNvPicPr>
          <p:nvPr userDrawn="1"/>
        </p:nvPicPr>
        <p:blipFill>
          <a:blip r:embed="rId6"/>
          <a:stretch>
            <a:fillRect/>
          </a:stretch>
        </p:blipFill>
        <p:spPr>
          <a:xfrm>
            <a:off x="906117" y="1164020"/>
            <a:ext cx="2328874" cy="1664352"/>
          </a:xfrm>
          <a:prstGeom prst="rect">
            <a:avLst/>
          </a:prstGeom>
        </p:spPr>
      </p:pic>
      <p:pic>
        <p:nvPicPr>
          <p:cNvPr id="2" name="图片 1">
            <a:extLst>
              <a:ext uri="{FF2B5EF4-FFF2-40B4-BE49-F238E27FC236}">
                <a16:creationId xmlns:a16="http://schemas.microsoft.com/office/drawing/2014/main" id="{9CB8BF88-8AE8-4B1D-BC31-3D18E8F3A6D3}"/>
              </a:ext>
            </a:extLst>
          </p:cNvPr>
          <p:cNvPicPr>
            <a:picLocks noChangeAspect="1"/>
          </p:cNvPicPr>
          <p:nvPr userDrawn="1"/>
        </p:nvPicPr>
        <p:blipFill>
          <a:blip r:embed="rId7"/>
          <a:stretch>
            <a:fillRect/>
          </a:stretch>
        </p:blipFill>
        <p:spPr>
          <a:xfrm>
            <a:off x="6523465" y="4697007"/>
            <a:ext cx="1447800" cy="247650"/>
          </a:xfrm>
          <a:prstGeom prst="rect">
            <a:avLst/>
          </a:prstGeom>
        </p:spPr>
      </p:pic>
    </p:spTree>
    <p:extLst>
      <p:ext uri="{BB962C8B-B14F-4D97-AF65-F5344CB8AC3E}">
        <p14:creationId xmlns:p14="http://schemas.microsoft.com/office/powerpoint/2010/main" val="2312712918"/>
      </p:ext>
    </p:extLst>
  </p:cSld>
  <p:clrMapOvr>
    <a:masterClrMapping/>
  </p:clrMapOvr>
  <p:transition>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583619BF-2071-496E-AFFB-A468B39B3730}"/>
              </a:ext>
            </a:extLst>
          </p:cNvPr>
          <p:cNvSpPr>
            <a:spLocks noGrp="1"/>
          </p:cNvSpPr>
          <p:nvPr>
            <p:ph type="ftr" sz="quarter" idx="11"/>
          </p:nvPr>
        </p:nvSpPr>
        <p:spPr/>
        <p:txBody>
          <a:bodyPr/>
          <a:lstStyle/>
          <a:p>
            <a:r>
              <a:rPr lang="en-US" altLang="zh-CN" dirty="0"/>
              <a:t>Southeast University</a:t>
            </a:r>
            <a:endParaRPr lang="zh-CN" altLang="en-US" dirty="0"/>
          </a:p>
        </p:txBody>
      </p:sp>
      <p:sp>
        <p:nvSpPr>
          <p:cNvPr id="7" name="灯片编号占位符 5">
            <a:extLst>
              <a:ext uri="{FF2B5EF4-FFF2-40B4-BE49-F238E27FC236}">
                <a16:creationId xmlns:a16="http://schemas.microsoft.com/office/drawing/2014/main" id="{EAB503B9-57A5-4957-AAF2-C73C2D115322}"/>
              </a:ext>
            </a:extLst>
          </p:cNvPr>
          <p:cNvSpPr>
            <a:spLocks noGrp="1"/>
          </p:cNvSpPr>
          <p:nvPr>
            <p:ph type="sldNum" sz="quarter" idx="12"/>
          </p:nvPr>
        </p:nvSpPr>
        <p:spPr>
          <a:xfrm>
            <a:off x="8429122" y="6407032"/>
            <a:ext cx="542604" cy="365125"/>
          </a:xfrm>
        </p:spPr>
        <p:txBody>
          <a:bodyPr/>
          <a:lstStyle/>
          <a:p>
            <a:fld id="{72A5E12F-523A-4D75-95A2-779F57F5D9E2}" type="slidenum">
              <a:rPr lang="zh-CN" altLang="en-US" smtClean="0"/>
              <a:t>‹#›</a:t>
            </a:fld>
            <a:endParaRPr lang="zh-CN" altLang="en-US"/>
          </a:p>
        </p:txBody>
      </p:sp>
      <p:grpSp>
        <p:nvGrpSpPr>
          <p:cNvPr id="4" name="组合 3">
            <a:extLst>
              <a:ext uri="{FF2B5EF4-FFF2-40B4-BE49-F238E27FC236}">
                <a16:creationId xmlns:a16="http://schemas.microsoft.com/office/drawing/2014/main" id="{B58ACE55-8853-4439-BFD3-D0125642F563}"/>
              </a:ext>
            </a:extLst>
          </p:cNvPr>
          <p:cNvGrpSpPr/>
          <p:nvPr userDrawn="1"/>
        </p:nvGrpSpPr>
        <p:grpSpPr>
          <a:xfrm>
            <a:off x="2406920" y="1481369"/>
            <a:ext cx="4325080" cy="3363240"/>
            <a:chOff x="2406920" y="1481369"/>
            <a:chExt cx="4325080" cy="3363240"/>
          </a:xfrm>
        </p:grpSpPr>
        <p:sp>
          <p:nvSpPr>
            <p:cNvPr id="6" name="Google Shape;10;p2">
              <a:extLst>
                <a:ext uri="{FF2B5EF4-FFF2-40B4-BE49-F238E27FC236}">
                  <a16:creationId xmlns:a16="http://schemas.microsoft.com/office/drawing/2014/main" id="{A7D019AF-5296-4895-AEF9-765CB778C3C3}"/>
                </a:ext>
              </a:extLst>
            </p:cNvPr>
            <p:cNvSpPr/>
            <p:nvPr/>
          </p:nvSpPr>
          <p:spPr>
            <a:xfrm>
              <a:off x="2412000" y="1481369"/>
              <a:ext cx="4320000" cy="2700000"/>
            </a:xfrm>
            <a:prstGeom prst="rect">
              <a:avLst/>
            </a:prstGeom>
            <a:noFill/>
            <a:ln w="28575"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矩形 7">
              <a:extLst>
                <a:ext uri="{FF2B5EF4-FFF2-40B4-BE49-F238E27FC236}">
                  <a16:creationId xmlns:a16="http://schemas.microsoft.com/office/drawing/2014/main" id="{B8761B00-BC28-4412-B153-6EE3AB9336C5}"/>
                </a:ext>
              </a:extLst>
            </p:cNvPr>
            <p:cNvSpPr/>
            <p:nvPr/>
          </p:nvSpPr>
          <p:spPr>
            <a:xfrm>
              <a:off x="2406920" y="4196609"/>
              <a:ext cx="4325080" cy="648000"/>
            </a:xfrm>
            <a:prstGeom prst="rect">
              <a:avLst/>
            </a:prstGeom>
            <a:solidFill>
              <a:srgbClr val="02409A"/>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7602270-8804-49D6-B11A-C589864B9DEC}"/>
                </a:ext>
              </a:extLst>
            </p:cNvPr>
            <p:cNvSpPr txBox="1"/>
            <p:nvPr/>
          </p:nvSpPr>
          <p:spPr>
            <a:xfrm>
              <a:off x="3026404" y="2415871"/>
              <a:ext cx="3091192" cy="830997"/>
            </a:xfrm>
            <a:prstGeom prst="rect">
              <a:avLst/>
            </a:prstGeom>
            <a:noFill/>
          </p:spPr>
          <p:txBody>
            <a:bodyPr wrap="square" rtlCol="0">
              <a:spAutoFit/>
            </a:bodyPr>
            <a:lstStyle/>
            <a:p>
              <a:pPr lvl="0" algn="ctr">
                <a:defRPr/>
              </a:pPr>
              <a:r>
                <a:rPr lang="en-US" altLang="zh-CN" sz="4800" b="1" dirty="0">
                  <a:solidFill>
                    <a:srgbClr val="C00000"/>
                  </a:solidFill>
                  <a:latin typeface="思源黑体 CN" panose="020B0500000000000000" pitchFamily="34" charset="-122"/>
                  <a:ea typeface="思源黑体 CN" panose="020B0500000000000000" pitchFamily="34" charset="-122"/>
                  <a:cs typeface="+mn-ea"/>
                </a:rPr>
                <a:t>Q &amp; A</a:t>
              </a:r>
              <a:endParaRPr lang="zh-CN" altLang="en-US" sz="4800" b="1" dirty="0">
                <a:solidFill>
                  <a:srgbClr val="C00000"/>
                </a:solidFill>
                <a:latin typeface="思源黑体 CN" panose="020B0500000000000000" pitchFamily="34" charset="-122"/>
                <a:ea typeface="思源黑体 CN" panose="020B0500000000000000" pitchFamily="34" charset="-122"/>
                <a:cs typeface="+mn-ea"/>
              </a:endParaRPr>
            </a:p>
          </p:txBody>
        </p:sp>
        <p:cxnSp>
          <p:nvCxnSpPr>
            <p:cNvPr id="10" name="直接连接符 9">
              <a:extLst>
                <a:ext uri="{FF2B5EF4-FFF2-40B4-BE49-F238E27FC236}">
                  <a16:creationId xmlns:a16="http://schemas.microsoft.com/office/drawing/2014/main" id="{44C511CD-85C3-45A4-A0D5-817297514499}"/>
                </a:ext>
              </a:extLst>
            </p:cNvPr>
            <p:cNvCxnSpPr>
              <a:cxnSpLocks/>
            </p:cNvCxnSpPr>
            <p:nvPr/>
          </p:nvCxnSpPr>
          <p:spPr>
            <a:xfrm>
              <a:off x="3672000" y="3423138"/>
              <a:ext cx="1800000" cy="0"/>
            </a:xfrm>
            <a:prstGeom prst="line">
              <a:avLst/>
            </a:prstGeom>
            <a:ln w="25400" cap="rnd">
              <a:solidFill>
                <a:srgbClr val="3C3C8E"/>
              </a:solidFill>
            </a:ln>
          </p:spPr>
          <p:style>
            <a:lnRef idx="1">
              <a:schemeClr val="accent1"/>
            </a:lnRef>
            <a:fillRef idx="0">
              <a:schemeClr val="accent1"/>
            </a:fillRef>
            <a:effectRef idx="0">
              <a:schemeClr val="accent1"/>
            </a:effectRef>
            <a:fontRef idx="minor">
              <a:schemeClr val="tx1"/>
            </a:fontRef>
          </p:style>
        </p:cxnSp>
      </p:grpSp>
      <p:sp>
        <p:nvSpPr>
          <p:cNvPr id="12" name="日期占位符 3">
            <a:extLst>
              <a:ext uri="{FF2B5EF4-FFF2-40B4-BE49-F238E27FC236}">
                <a16:creationId xmlns:a16="http://schemas.microsoft.com/office/drawing/2014/main" id="{293FF8C0-AF5E-4250-B4CD-A736DC70CE2E}"/>
              </a:ext>
            </a:extLst>
          </p:cNvPr>
          <p:cNvSpPr txBox="1">
            <a:spLocks/>
          </p:cNvSpPr>
          <p:nvPr userDrawn="1"/>
        </p:nvSpPr>
        <p:spPr>
          <a:xfrm>
            <a:off x="3793333" y="4338046"/>
            <a:ext cx="1552253"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b="1" dirty="0">
                <a:solidFill>
                  <a:schemeClr val="bg1"/>
                </a:solidFill>
                <a:latin typeface="+mn-lt"/>
              </a:rPr>
              <a:t>Thank you!</a:t>
            </a:r>
            <a:endParaRPr lang="zh-CN" altLang="en-US" sz="2400" b="1" dirty="0">
              <a:solidFill>
                <a:schemeClr val="bg1"/>
              </a:solidFill>
              <a:latin typeface="+mn-lt"/>
            </a:endParaRPr>
          </a:p>
        </p:txBody>
      </p:sp>
      <p:sp>
        <p:nvSpPr>
          <p:cNvPr id="13" name="日期占位符 3">
            <a:extLst>
              <a:ext uri="{FF2B5EF4-FFF2-40B4-BE49-F238E27FC236}">
                <a16:creationId xmlns:a16="http://schemas.microsoft.com/office/drawing/2014/main" id="{F4333410-66DC-4F20-A8CD-5FC787B9114E}"/>
              </a:ext>
            </a:extLst>
          </p:cNvPr>
          <p:cNvSpPr txBox="1">
            <a:spLocks/>
          </p:cNvSpPr>
          <p:nvPr userDrawn="1"/>
        </p:nvSpPr>
        <p:spPr>
          <a:xfrm>
            <a:off x="628650" y="6413477"/>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650424-F945-4EC2-8594-4948CA017EDA}" type="datetime1">
              <a:rPr lang="zh-CN" altLang="en-US" sz="1200" smtClean="0">
                <a:solidFill>
                  <a:schemeClr val="tx1"/>
                </a:solidFill>
                <a:latin typeface="+mn-lt"/>
              </a:rPr>
              <a:pPr/>
              <a:t>2022/6/24</a:t>
            </a:fld>
            <a:endParaRPr lang="zh-CN" altLang="en-US" sz="1200" dirty="0">
              <a:solidFill>
                <a:schemeClr val="tx1"/>
              </a:solidFill>
              <a:latin typeface="+mn-lt"/>
            </a:endParaRPr>
          </a:p>
        </p:txBody>
      </p:sp>
    </p:spTree>
    <p:extLst>
      <p:ext uri="{BB962C8B-B14F-4D97-AF65-F5344CB8AC3E}">
        <p14:creationId xmlns:p14="http://schemas.microsoft.com/office/powerpoint/2010/main" val="3124605788"/>
      </p:ext>
    </p:extLst>
  </p:cSld>
  <p:clrMapOvr>
    <a:masterClrMapping/>
  </p:clrMapOvr>
  <p:transition>
    <p:cove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ECFFD6-F58A-4D20-9F2A-46EA578AFD1E}" type="datetime1">
              <a:rPr lang="zh-CN" altLang="en-US" smtClean="0"/>
              <a:t>2022/6/24</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Southeast University</a:t>
            </a:r>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A5E12F-523A-4D75-95A2-779F57F5D9E2}" type="slidenum">
              <a:rPr lang="zh-CN" altLang="en-US" smtClean="0"/>
              <a:t>‹#›</a:t>
            </a:fld>
            <a:endParaRPr lang="zh-CN" altLang="en-US"/>
          </a:p>
        </p:txBody>
      </p:sp>
    </p:spTree>
    <p:extLst>
      <p:ext uri="{BB962C8B-B14F-4D97-AF65-F5344CB8AC3E}">
        <p14:creationId xmlns:p14="http://schemas.microsoft.com/office/powerpoint/2010/main" val="2432029060"/>
      </p:ext>
    </p:extLst>
  </p:cSld>
  <p:clrMap bg1="lt1" tx1="dk1" bg2="lt2" tx2="dk2" accent1="accent1" accent2="accent2" accent3="accent3" accent4="accent4" accent5="accent5" accent6="accent6" hlink="hlink" folHlink="folHlink"/>
  <p:sldLayoutIdLst>
    <p:sldLayoutId id="2147483651" r:id="rId1"/>
    <p:sldLayoutId id="2147483662" r:id="rId2"/>
    <p:sldLayoutId id="2147483666" r:id="rId3"/>
    <p:sldLayoutId id="2147483663" r:id="rId4"/>
  </p:sldLayoutIdLst>
  <p:transition>
    <p:cover/>
  </p:transition>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525CC5B-58EC-4783-9D8A-09811130BAED}"/>
              </a:ext>
            </a:extLst>
          </p:cNvPr>
          <p:cNvSpPr txBox="1"/>
          <p:nvPr/>
        </p:nvSpPr>
        <p:spPr>
          <a:xfrm>
            <a:off x="3174708" y="4759441"/>
            <a:ext cx="2794570" cy="369332"/>
          </a:xfrm>
          <a:prstGeom prst="rect">
            <a:avLst/>
          </a:prstGeom>
          <a:noFill/>
        </p:spPr>
        <p:txBody>
          <a:bodyPr wrap="square" rtlCol="0">
            <a:spAutoFit/>
          </a:bodyPr>
          <a:lstStyle/>
          <a:p>
            <a:pPr algn="ctr"/>
            <a:r>
              <a:rPr lang="zh-CN" altLang="en-US" b="1" spc="140" dirty="0">
                <a:solidFill>
                  <a:srgbClr val="02409A"/>
                </a:solidFill>
                <a:latin typeface="微软雅黑" panose="020B0503020204020204" pitchFamily="34" charset="-122"/>
                <a:ea typeface="微软雅黑" panose="020B0503020204020204" pitchFamily="34" charset="-122"/>
              </a:rPr>
              <a:t>汇报人：唐俊</a:t>
            </a:r>
            <a:endParaRPr lang="en-US" altLang="zh-CN" b="1" spc="140" dirty="0">
              <a:solidFill>
                <a:srgbClr val="02409A"/>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7820DB6-931A-4971-864C-28754D6D6087}"/>
              </a:ext>
            </a:extLst>
          </p:cNvPr>
          <p:cNvSpPr txBox="1"/>
          <p:nvPr/>
        </p:nvSpPr>
        <p:spPr>
          <a:xfrm>
            <a:off x="919022" y="2319038"/>
            <a:ext cx="7305929" cy="1013804"/>
          </a:xfrm>
          <a:prstGeom prst="rect">
            <a:avLst/>
          </a:prstGeom>
          <a:noFill/>
        </p:spPr>
        <p:txBody>
          <a:bodyPr wrap="square" rtlCol="0">
            <a:spAutoFit/>
          </a:bodyPr>
          <a:lstStyle/>
          <a:p>
            <a:pPr algn="ctr">
              <a:lnSpc>
                <a:spcPct val="130000"/>
              </a:lnSpc>
            </a:pPr>
            <a:r>
              <a:rPr lang="en-US" altLang="zh-CN" sz="2400" b="1" dirty="0">
                <a:solidFill>
                  <a:srgbClr val="02409A"/>
                </a:solidFill>
                <a:ea typeface="微软雅黑" panose="020B0503020204020204" pitchFamily="34" charset="-122"/>
              </a:rPr>
              <a:t>Decomposition Approach for Urban Anomaly Detection Across Spatiotemporal Data</a:t>
            </a:r>
          </a:p>
        </p:txBody>
      </p:sp>
      <p:sp>
        <p:nvSpPr>
          <p:cNvPr id="7" name="文本框 6">
            <a:extLst>
              <a:ext uri="{FF2B5EF4-FFF2-40B4-BE49-F238E27FC236}">
                <a16:creationId xmlns:a16="http://schemas.microsoft.com/office/drawing/2014/main" id="{0AFD0401-5B3A-41D0-A03D-752232A06E8D}"/>
              </a:ext>
            </a:extLst>
          </p:cNvPr>
          <p:cNvSpPr txBox="1"/>
          <p:nvPr/>
        </p:nvSpPr>
        <p:spPr>
          <a:xfrm>
            <a:off x="695972" y="3348694"/>
            <a:ext cx="7752031" cy="783420"/>
          </a:xfrm>
          <a:prstGeom prst="rect">
            <a:avLst/>
          </a:prstGeom>
          <a:noFill/>
        </p:spPr>
        <p:txBody>
          <a:bodyPr wrap="square" rtlCol="0">
            <a:spAutoFit/>
          </a:bodyPr>
          <a:lstStyle/>
          <a:p>
            <a:pPr algn="ctr">
              <a:lnSpc>
                <a:spcPct val="130000"/>
              </a:lnSpc>
            </a:pPr>
            <a:r>
              <a:rPr lang="en-US" altLang="zh-CN" b="1" i="1" dirty="0" err="1">
                <a:solidFill>
                  <a:srgbClr val="6B2D0B"/>
                </a:solidFill>
                <a:ea typeface="微软雅黑" panose="020B0503020204020204" pitchFamily="34" charset="-122"/>
              </a:rPr>
              <a:t>Mingyang</a:t>
            </a:r>
            <a:r>
              <a:rPr lang="en-US" altLang="zh-CN" b="1" i="1" dirty="0">
                <a:solidFill>
                  <a:srgbClr val="6B2D0B"/>
                </a:solidFill>
                <a:ea typeface="微软雅黑" panose="020B0503020204020204" pitchFamily="34" charset="-122"/>
              </a:rPr>
              <a:t> Zhang, Tong Li, et al. </a:t>
            </a:r>
          </a:p>
          <a:p>
            <a:pPr algn="ctr">
              <a:lnSpc>
                <a:spcPct val="130000"/>
              </a:lnSpc>
            </a:pPr>
            <a:r>
              <a:rPr lang="en-US" altLang="zh-CN" b="1" i="1" dirty="0">
                <a:solidFill>
                  <a:srgbClr val="6B2D0B"/>
                </a:solidFill>
                <a:ea typeface="微软雅黑" panose="020B0503020204020204" pitchFamily="34" charset="-122"/>
              </a:rPr>
              <a:t>IJCAI 2019</a:t>
            </a:r>
          </a:p>
        </p:txBody>
      </p:sp>
    </p:spTree>
    <p:extLst>
      <p:ext uri="{BB962C8B-B14F-4D97-AF65-F5344CB8AC3E}">
        <p14:creationId xmlns:p14="http://schemas.microsoft.com/office/powerpoint/2010/main" val="1278229980"/>
      </p:ext>
    </p:extLst>
  </p:cSld>
  <p:clrMapOvr>
    <a:masterClrMapping/>
  </p:clrMapOvr>
  <p:transition>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10</a:t>
            </a:fld>
            <a:endParaRPr lang="zh-CN" altLang="en-US"/>
          </a:p>
        </p:txBody>
      </p:sp>
      <p:sp>
        <p:nvSpPr>
          <p:cNvPr id="12" name="文本框 11">
            <a:extLst>
              <a:ext uri="{FF2B5EF4-FFF2-40B4-BE49-F238E27FC236}">
                <a16:creationId xmlns:a16="http://schemas.microsoft.com/office/drawing/2014/main" id="{F8B63E00-39B6-47D2-8CFA-7A245C8A13D7}"/>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算法</a:t>
            </a:r>
            <a:r>
              <a:rPr lang="en-US" altLang="zh-CN" sz="2800" b="1" spc="200" dirty="0">
                <a:solidFill>
                  <a:schemeClr val="bg1"/>
                </a:solidFill>
                <a:latin typeface="Calibri" panose="020F0502020204030204" pitchFamily="34" charset="0"/>
                <a:ea typeface="微软雅黑" panose="020B0503020204020204" pitchFamily="34" charset="-122"/>
              </a:rPr>
              <a:t>-</a:t>
            </a:r>
            <a:r>
              <a:rPr lang="zh-CN" altLang="en-US" sz="2800" b="1" spc="200" dirty="0">
                <a:solidFill>
                  <a:schemeClr val="bg1"/>
                </a:solidFill>
                <a:latin typeface="Calibri" panose="020F0502020204030204" pitchFamily="34" charset="0"/>
                <a:ea typeface="微软雅黑" panose="020B0503020204020204" pitchFamily="34" charset="-122"/>
              </a:rPr>
              <a:t>时间特征</a:t>
            </a:r>
          </a:p>
        </p:txBody>
      </p:sp>
      <p:pic>
        <p:nvPicPr>
          <p:cNvPr id="4" name="图片 3">
            <a:extLst>
              <a:ext uri="{FF2B5EF4-FFF2-40B4-BE49-F238E27FC236}">
                <a16:creationId xmlns:a16="http://schemas.microsoft.com/office/drawing/2014/main" id="{78E6647A-95D2-759D-1E25-33C41745EF32}"/>
              </a:ext>
            </a:extLst>
          </p:cNvPr>
          <p:cNvPicPr>
            <a:picLocks noChangeAspect="1"/>
          </p:cNvPicPr>
          <p:nvPr/>
        </p:nvPicPr>
        <p:blipFill>
          <a:blip r:embed="rId3"/>
          <a:stretch>
            <a:fillRect/>
          </a:stretch>
        </p:blipFill>
        <p:spPr>
          <a:xfrm>
            <a:off x="865249" y="1428751"/>
            <a:ext cx="4890490" cy="2023420"/>
          </a:xfrm>
          <a:prstGeom prst="rect">
            <a:avLst/>
          </a:prstGeom>
        </p:spPr>
      </p:pic>
      <p:pic>
        <p:nvPicPr>
          <p:cNvPr id="1026" name="Picture 2">
            <a:extLst>
              <a:ext uri="{FF2B5EF4-FFF2-40B4-BE49-F238E27FC236}">
                <a16:creationId xmlns:a16="http://schemas.microsoft.com/office/drawing/2014/main" id="{1A64B555-9DF8-D6B7-4BBA-FBB0195829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9851" y="1543051"/>
            <a:ext cx="1547170" cy="154717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箭头连接符 7">
            <a:extLst>
              <a:ext uri="{FF2B5EF4-FFF2-40B4-BE49-F238E27FC236}">
                <a16:creationId xmlns:a16="http://schemas.microsoft.com/office/drawing/2014/main" id="{A02D6893-AA0E-F77F-AE8A-2CEBEFF3A495}"/>
              </a:ext>
            </a:extLst>
          </p:cNvPr>
          <p:cNvCxnSpPr/>
          <p:nvPr/>
        </p:nvCxnSpPr>
        <p:spPr>
          <a:xfrm flipV="1">
            <a:off x="5486400" y="2466975"/>
            <a:ext cx="933451" cy="3333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8E351D5C-C963-4286-9CEA-DAA84F5E7AA6}"/>
                  </a:ext>
                </a:extLst>
              </p:cNvPr>
              <p:cNvSpPr txBox="1"/>
              <p:nvPr/>
            </p:nvSpPr>
            <p:spPr>
              <a:xfrm>
                <a:off x="2281548" y="4226631"/>
                <a:ext cx="3395352"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TF</m:t>
                      </m:r>
                      <m:r>
                        <a:rPr lang="en-US" altLang="zh-CN" b="0" i="0" smtClean="0">
                          <a:latin typeface="Cambria Math" panose="02040503050406030204" pitchFamily="18" charset="0"/>
                        </a:rPr>
                        <m:t>=</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h𝑜𝑢𝑟</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𝑤𝑒𝑒𝑘𝑑𝑎𝑦</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 </m:t>
                          </m:r>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𝑤𝑒𝑎𝑡h𝑒𝑟</m:t>
                          </m:r>
                        </m:sub>
                      </m:sSub>
                      <m:r>
                        <a:rPr lang="en-US" altLang="zh-CN" b="0" i="1" smtClean="0">
                          <a:latin typeface="Cambria Math" panose="02040503050406030204" pitchFamily="18" charset="0"/>
                        </a:rPr>
                        <m:t>]</m:t>
                      </m:r>
                    </m:oMath>
                  </m:oMathPara>
                </a14:m>
                <a:endParaRPr lang="zh-CN" altLang="en-US" dirty="0"/>
              </a:p>
            </p:txBody>
          </p:sp>
        </mc:Choice>
        <mc:Fallback xmlns="">
          <p:sp>
            <p:nvSpPr>
              <p:cNvPr id="25" name="文本框 24">
                <a:extLst>
                  <a:ext uri="{FF2B5EF4-FFF2-40B4-BE49-F238E27FC236}">
                    <a16:creationId xmlns:a16="http://schemas.microsoft.com/office/drawing/2014/main" id="{8E351D5C-C963-4286-9CEA-DAA84F5E7AA6}"/>
                  </a:ext>
                </a:extLst>
              </p:cNvPr>
              <p:cNvSpPr txBox="1">
                <a:spLocks noRot="1" noChangeAspect="1" noMove="1" noResize="1" noEditPoints="1" noAdjustHandles="1" noChangeArrowheads="1" noChangeShapeType="1" noTextEdit="1"/>
              </p:cNvSpPr>
              <p:nvPr/>
            </p:nvSpPr>
            <p:spPr>
              <a:xfrm>
                <a:off x="2281548" y="4226631"/>
                <a:ext cx="3395352" cy="298928"/>
              </a:xfrm>
              <a:prstGeom prst="rect">
                <a:avLst/>
              </a:prstGeom>
              <a:blipFill>
                <a:blip r:embed="rId5"/>
                <a:stretch>
                  <a:fillRect l="-1077" r="-2154" b="-30612"/>
                </a:stretch>
              </a:blipFill>
            </p:spPr>
            <p:txBody>
              <a:bodyPr/>
              <a:lstStyle/>
              <a:p>
                <a:r>
                  <a:rPr lang="zh-CN" altLang="en-US">
                    <a:noFill/>
                  </a:rPr>
                  <a:t> </a:t>
                </a:r>
              </a:p>
            </p:txBody>
          </p:sp>
        </mc:Fallback>
      </mc:AlternateContent>
      <p:sp>
        <p:nvSpPr>
          <p:cNvPr id="163" name="箭头: 右 162">
            <a:extLst>
              <a:ext uri="{FF2B5EF4-FFF2-40B4-BE49-F238E27FC236}">
                <a16:creationId xmlns:a16="http://schemas.microsoft.com/office/drawing/2014/main" id="{213B6A57-755C-7D40-44C6-F8530649342B}"/>
              </a:ext>
            </a:extLst>
          </p:cNvPr>
          <p:cNvSpPr/>
          <p:nvPr/>
        </p:nvSpPr>
        <p:spPr>
          <a:xfrm>
            <a:off x="5953125" y="4279000"/>
            <a:ext cx="374397" cy="19418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a:extLst>
              <a:ext uri="{FF2B5EF4-FFF2-40B4-BE49-F238E27FC236}">
                <a16:creationId xmlns:a16="http://schemas.microsoft.com/office/drawing/2014/main" id="{59F9B1B8-5EF2-AC16-2777-0094D097D77F}"/>
              </a:ext>
            </a:extLst>
          </p:cNvPr>
          <p:cNvSpPr/>
          <p:nvPr/>
        </p:nvSpPr>
        <p:spPr>
          <a:xfrm>
            <a:off x="6623626" y="3921831"/>
            <a:ext cx="106194" cy="723230"/>
          </a:xfrm>
          <a:prstGeom prst="rect">
            <a:avLst/>
          </a:prstGeom>
          <a:solidFill>
            <a:schemeClr val="accent6">
              <a:lumMod val="60000"/>
              <a:lumOff val="4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71" name="矩形 170">
            <a:extLst>
              <a:ext uri="{FF2B5EF4-FFF2-40B4-BE49-F238E27FC236}">
                <a16:creationId xmlns:a16="http://schemas.microsoft.com/office/drawing/2014/main" id="{64C734BA-5A4C-04A9-5AF1-95E31829218F}"/>
              </a:ext>
            </a:extLst>
          </p:cNvPr>
          <p:cNvSpPr/>
          <p:nvPr/>
        </p:nvSpPr>
        <p:spPr>
          <a:xfrm>
            <a:off x="6776026" y="4074231"/>
            <a:ext cx="106194" cy="723230"/>
          </a:xfrm>
          <a:prstGeom prst="rect">
            <a:avLst/>
          </a:prstGeom>
          <a:solidFill>
            <a:schemeClr val="accent6">
              <a:lumMod val="60000"/>
              <a:lumOff val="4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92" name="矩形 191">
            <a:extLst>
              <a:ext uri="{FF2B5EF4-FFF2-40B4-BE49-F238E27FC236}">
                <a16:creationId xmlns:a16="http://schemas.microsoft.com/office/drawing/2014/main" id="{20EBCBDF-917D-DEF5-8C48-42DB718EB7A4}"/>
              </a:ext>
            </a:extLst>
          </p:cNvPr>
          <p:cNvSpPr/>
          <p:nvPr/>
        </p:nvSpPr>
        <p:spPr>
          <a:xfrm>
            <a:off x="6928426" y="4226631"/>
            <a:ext cx="106194" cy="723230"/>
          </a:xfrm>
          <a:prstGeom prst="rect">
            <a:avLst/>
          </a:prstGeom>
          <a:solidFill>
            <a:schemeClr val="accent6">
              <a:lumMod val="60000"/>
              <a:lumOff val="4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2F4CC7CB-AC17-33C5-8D4A-8C91CEA4E12E}"/>
              </a:ext>
            </a:extLst>
          </p:cNvPr>
          <p:cNvSpPr txBox="1"/>
          <p:nvPr/>
        </p:nvSpPr>
        <p:spPr>
          <a:xfrm>
            <a:off x="6470101" y="5007172"/>
            <a:ext cx="916649" cy="307777"/>
          </a:xfrm>
          <a:prstGeom prst="rect">
            <a:avLst/>
          </a:prstGeom>
          <a:noFill/>
        </p:spPr>
        <p:txBody>
          <a:bodyPr wrap="square" rtlCol="0">
            <a:spAutoFit/>
          </a:bodyPr>
          <a:lstStyle/>
          <a:p>
            <a:r>
              <a:rPr lang="zh-CN" altLang="en-US" sz="1400" dirty="0"/>
              <a:t>时间特征</a:t>
            </a:r>
          </a:p>
        </p:txBody>
      </p:sp>
    </p:spTree>
    <p:extLst>
      <p:ext uri="{BB962C8B-B14F-4D97-AF65-F5344CB8AC3E}">
        <p14:creationId xmlns:p14="http://schemas.microsoft.com/office/powerpoint/2010/main" val="63038727"/>
      </p:ext>
    </p:extLst>
  </p:cSld>
  <p:clrMapOvr>
    <a:masterClrMapping/>
  </p:clrMapOvr>
  <p:transition>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11</a:t>
            </a:fld>
            <a:endParaRPr lang="zh-CN" altLang="en-US"/>
          </a:p>
        </p:txBody>
      </p:sp>
      <p:sp>
        <p:nvSpPr>
          <p:cNvPr id="12" name="文本框 11">
            <a:extLst>
              <a:ext uri="{FF2B5EF4-FFF2-40B4-BE49-F238E27FC236}">
                <a16:creationId xmlns:a16="http://schemas.microsoft.com/office/drawing/2014/main" id="{F8B63E00-39B6-47D2-8CFA-7A245C8A13D7}"/>
              </a:ext>
            </a:extLst>
          </p:cNvPr>
          <p:cNvSpPr txBox="1"/>
          <p:nvPr/>
        </p:nvSpPr>
        <p:spPr>
          <a:xfrm>
            <a:off x="428280" y="199434"/>
            <a:ext cx="5943157"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算法</a:t>
            </a:r>
            <a:r>
              <a:rPr lang="en-US" altLang="zh-CN" sz="2800" b="1" spc="200" dirty="0">
                <a:solidFill>
                  <a:schemeClr val="bg1"/>
                </a:solidFill>
                <a:latin typeface="Calibri" panose="020F0502020204030204" pitchFamily="34" charset="0"/>
                <a:ea typeface="微软雅黑" panose="020B0503020204020204" pitchFamily="34" charset="-122"/>
              </a:rPr>
              <a:t>-</a:t>
            </a:r>
            <a:r>
              <a:rPr lang="zh-CN" altLang="en-US" sz="2800" b="1" spc="200" dirty="0">
                <a:solidFill>
                  <a:schemeClr val="bg1"/>
                </a:solidFill>
                <a:latin typeface="Calibri" panose="020F0502020204030204" pitchFamily="34" charset="0"/>
                <a:ea typeface="微软雅黑" panose="020B0503020204020204" pitchFamily="34" charset="-122"/>
              </a:rPr>
              <a:t>正常城市动态估算</a:t>
            </a:r>
            <a:r>
              <a:rPr lang="en-US" altLang="zh-CN" sz="2800" b="1" spc="200" dirty="0">
                <a:solidFill>
                  <a:schemeClr val="bg1"/>
                </a:solidFill>
                <a:latin typeface="Calibri" panose="020F0502020204030204" pitchFamily="34" charset="0"/>
                <a:ea typeface="微软雅黑" panose="020B0503020204020204" pitchFamily="34" charset="-122"/>
              </a:rPr>
              <a:t>&amp;</a:t>
            </a:r>
            <a:r>
              <a:rPr lang="zh-CN" altLang="en-US" sz="2800" b="1" spc="200" dirty="0">
                <a:solidFill>
                  <a:schemeClr val="bg1"/>
                </a:solidFill>
                <a:latin typeface="Calibri" panose="020F0502020204030204" pitchFamily="34" charset="0"/>
                <a:ea typeface="微软雅黑" panose="020B0503020204020204" pitchFamily="34" charset="-122"/>
              </a:rPr>
              <a:t>异常</a:t>
            </a:r>
          </a:p>
        </p:txBody>
      </p:sp>
      <p:pic>
        <p:nvPicPr>
          <p:cNvPr id="4" name="图片 3">
            <a:extLst>
              <a:ext uri="{FF2B5EF4-FFF2-40B4-BE49-F238E27FC236}">
                <a16:creationId xmlns:a16="http://schemas.microsoft.com/office/drawing/2014/main" id="{FD7E00B7-25C1-E0EB-9872-AE85D37D820B}"/>
              </a:ext>
            </a:extLst>
          </p:cNvPr>
          <p:cNvPicPr>
            <a:picLocks noChangeAspect="1"/>
          </p:cNvPicPr>
          <p:nvPr/>
        </p:nvPicPr>
        <p:blipFill>
          <a:blip r:embed="rId3"/>
          <a:stretch>
            <a:fillRect/>
          </a:stretch>
        </p:blipFill>
        <p:spPr>
          <a:xfrm>
            <a:off x="443259" y="1187726"/>
            <a:ext cx="4086794" cy="2621598"/>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D6C6787-AA39-9566-D97F-366B205C985D}"/>
                  </a:ext>
                </a:extLst>
              </p:cNvPr>
              <p:cNvSpPr txBox="1"/>
              <p:nvPr/>
            </p:nvSpPr>
            <p:spPr>
              <a:xfrm>
                <a:off x="4572000" y="1045006"/>
                <a:ext cx="4194495" cy="2031325"/>
              </a:xfrm>
              <a:prstGeom prst="rect">
                <a:avLst/>
              </a:prstGeom>
              <a:noFill/>
            </p:spPr>
            <p:txBody>
              <a:bodyPr wrap="square" rtlCol="0">
                <a:spAutoFit/>
              </a:bodyPr>
              <a:lstStyle/>
              <a:p>
                <a:r>
                  <a:rPr lang="zh-CN" altLang="en-US" b="1" dirty="0"/>
                  <a:t>训练</a:t>
                </a:r>
                <a:r>
                  <a:rPr lang="en-US" altLang="zh-CN" b="1" dirty="0"/>
                  <a:t>F</a:t>
                </a:r>
                <a:r>
                  <a:rPr lang="zh-CN" altLang="en-US" b="1" dirty="0"/>
                  <a:t>函数：</a:t>
                </a:r>
                <a:endParaRPr lang="en-US" altLang="zh-CN" b="1" dirty="0"/>
              </a:p>
              <a:p>
                <a:endParaRPr lang="en-US" altLang="zh-CN" b="1" dirty="0"/>
              </a:p>
              <a:p>
                <a:pPr marL="285750" indent="-285750">
                  <a:buFont typeface="Arial" panose="020B0604020202020204" pitchFamily="34" charset="0"/>
                  <a:buChar char="•"/>
                </a:pPr>
                <a:r>
                  <a:rPr lang="zh-CN" altLang="en-US" dirty="0"/>
                  <a:t>由于异常事件很少发生，</a:t>
                </a:r>
                <a14:m>
                  <m:oMath xmlns:m="http://schemas.openxmlformats.org/officeDocument/2006/math">
                    <m:r>
                      <a:rPr lang="en-US" altLang="zh-CN" b="0" i="1" dirty="0" smtClean="0">
                        <a:latin typeface="Cambria Math" panose="02040503050406030204" pitchFamily="18" charset="0"/>
                      </a:rPr>
                      <m:t>𝐹</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𝐼</m:t>
                    </m:r>
                    <m:r>
                      <a:rPr lang="en-US" altLang="zh-CN" b="0" i="1" dirty="0" smtClean="0">
                        <a:latin typeface="Cambria Math" panose="02040503050406030204" pitchFamily="18" charset="0"/>
                      </a:rPr>
                      <m:t>)</m:t>
                    </m:r>
                  </m:oMath>
                </a14:m>
                <a:r>
                  <a:rPr lang="zh-CN" altLang="en-US" dirty="0"/>
                  <a:t>应当接近真实的完整城市动态</a:t>
                </a:r>
                <a14:m>
                  <m:oMath xmlns:m="http://schemas.openxmlformats.org/officeDocument/2006/math">
                    <m:r>
                      <a:rPr lang="en-US" altLang="zh-CN" b="0" i="1" dirty="0">
                        <a:latin typeface="Cambria Math" panose="02040503050406030204" pitchFamily="18" charset="0"/>
                      </a:rPr>
                      <m:t>𝑣</m:t>
                    </m:r>
                  </m:oMath>
                </a14:m>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如果</a:t>
                </a:r>
                <a14:m>
                  <m:oMath xmlns:m="http://schemas.openxmlformats.org/officeDocument/2006/math">
                    <m:r>
                      <a:rPr lang="en-US" altLang="zh-CN" b="0" i="1" smtClean="0">
                        <a:latin typeface="Cambria Math" panose="02040503050406030204" pitchFamily="18" charset="0"/>
                      </a:rPr>
                      <m:t>𝐼</m:t>
                    </m:r>
                  </m:oMath>
                </a14:m>
                <a:r>
                  <a:rPr lang="zh-CN" altLang="en-US" dirty="0"/>
                  <a:t>改变很小，那</a:t>
                </a:r>
                <a14:m>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r>
                      <a:rPr lang="en-US" altLang="zh-CN" b="0" i="1" smtClean="0">
                        <a:latin typeface="Cambria Math" panose="02040503050406030204" pitchFamily="18" charset="0"/>
                      </a:rPr>
                      <m:t>)</m:t>
                    </m:r>
                  </m:oMath>
                </a14:m>
                <a:r>
                  <a:rPr lang="zh-CN" altLang="en-US" dirty="0"/>
                  <a:t>也不应该改变很多。</a:t>
                </a:r>
              </a:p>
            </p:txBody>
          </p:sp>
        </mc:Choice>
        <mc:Fallback xmlns="">
          <p:sp>
            <p:nvSpPr>
              <p:cNvPr id="5" name="文本框 4">
                <a:extLst>
                  <a:ext uri="{FF2B5EF4-FFF2-40B4-BE49-F238E27FC236}">
                    <a16:creationId xmlns:a16="http://schemas.microsoft.com/office/drawing/2014/main" id="{8D6C6787-AA39-9566-D97F-366B205C985D}"/>
                  </a:ext>
                </a:extLst>
              </p:cNvPr>
              <p:cNvSpPr txBox="1">
                <a:spLocks noRot="1" noChangeAspect="1" noMove="1" noResize="1" noEditPoints="1" noAdjustHandles="1" noChangeArrowheads="1" noChangeShapeType="1" noTextEdit="1"/>
              </p:cNvSpPr>
              <p:nvPr/>
            </p:nvSpPr>
            <p:spPr>
              <a:xfrm>
                <a:off x="4572000" y="1045006"/>
                <a:ext cx="4194495" cy="2031325"/>
              </a:xfrm>
              <a:prstGeom prst="rect">
                <a:avLst/>
              </a:prstGeom>
              <a:blipFill>
                <a:blip r:embed="rId4"/>
                <a:stretch>
                  <a:fillRect l="-1163" t="-1796" b="-32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3053F1F-8CDD-E2A4-E161-CAD4DE469D33}"/>
                  </a:ext>
                </a:extLst>
              </p:cNvPr>
              <p:cNvSpPr txBox="1"/>
              <p:nvPr/>
            </p:nvSpPr>
            <p:spPr>
              <a:xfrm>
                <a:off x="5238924" y="3271310"/>
                <a:ext cx="1132514" cy="646331"/>
              </a:xfrm>
              <a:prstGeom prst="rect">
                <a:avLst/>
              </a:prstGeom>
              <a:noFill/>
            </p:spPr>
            <p:txBody>
              <a:bodyPr wrap="square">
                <a:spAutoFit/>
              </a:bodyPr>
              <a:lstStyle/>
              <a:p>
                <a14:m>
                  <m:oMath xmlns:m="http://schemas.openxmlformats.org/officeDocument/2006/math">
                    <m:d>
                      <m:dPr>
                        <m:begChr m:val="⟨"/>
                        <m:endChr m:val="⟩"/>
                        <m:ctrlPr>
                          <a:rPr lang="zh-CN" altLang="en-US" i="1" smtClean="0">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𝑟</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𝑡</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𝑣</m:t>
                            </m:r>
                          </m:e>
                          <m:sub>
                            <m:r>
                              <a:rPr lang="zh-CN" altLang="en-US" i="0">
                                <a:latin typeface="Cambria Math" panose="02040503050406030204" pitchFamily="18" charset="0"/>
                              </a:rPr>
                              <m:t>1</m:t>
                            </m:r>
                          </m:sub>
                        </m:sSub>
                      </m:e>
                    </m:d>
                  </m:oMath>
                </a14:m>
                <a:r>
                  <a:rPr lang="zh-CN" altLang="en-US" dirty="0">
                    <a:solidFill>
                      <a:srgbClr val="836967"/>
                    </a:solidFill>
                  </a:rPr>
                  <a:t> </a:t>
                </a:r>
                <a14:m>
                  <m:oMath xmlns:m="http://schemas.openxmlformats.org/officeDocument/2006/math">
                    <m:d>
                      <m:dPr>
                        <m:begChr m:val="⟨"/>
                        <m:endChr m:val="⟩"/>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𝑟</m:t>
                            </m:r>
                          </m:e>
                          <m:sub>
                            <m:r>
                              <a:rPr lang="en-US" altLang="zh-CN" b="0" i="0" smtClean="0">
                                <a:latin typeface="Cambria Math" panose="02040503050406030204" pitchFamily="18" charset="0"/>
                              </a:rPr>
                              <m:t>2</m:t>
                            </m:r>
                          </m:sub>
                        </m:sSub>
                        <m:r>
                          <a:rPr lang="zh-CN" altLang="en-US">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𝑡</m:t>
                            </m:r>
                          </m:e>
                          <m:sub>
                            <m:r>
                              <a:rPr lang="en-US" altLang="zh-CN" b="0" i="1" smtClean="0">
                                <a:latin typeface="Cambria Math" panose="02040503050406030204" pitchFamily="18" charset="0"/>
                              </a:rPr>
                              <m:t>2</m:t>
                            </m:r>
                          </m:sub>
                        </m:sSub>
                        <m:r>
                          <a:rPr lang="zh-CN" altLang="en-US">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𝑣</m:t>
                            </m:r>
                          </m:e>
                          <m:sub>
                            <m:r>
                              <a:rPr lang="en-US" altLang="zh-CN" b="0" i="0" smtClean="0">
                                <a:latin typeface="Cambria Math" panose="02040503050406030204" pitchFamily="18" charset="0"/>
                              </a:rPr>
                              <m:t>2</m:t>
                            </m:r>
                          </m:sub>
                        </m:sSub>
                      </m:e>
                    </m:d>
                  </m:oMath>
                </a14:m>
                <a:endParaRPr lang="zh-CN" altLang="en-US" dirty="0"/>
              </a:p>
            </p:txBody>
          </p:sp>
        </mc:Choice>
        <mc:Fallback xmlns="">
          <p:sp>
            <p:nvSpPr>
              <p:cNvPr id="8" name="文本框 7">
                <a:extLst>
                  <a:ext uri="{FF2B5EF4-FFF2-40B4-BE49-F238E27FC236}">
                    <a16:creationId xmlns:a16="http://schemas.microsoft.com/office/drawing/2014/main" id="{C3053F1F-8CDD-E2A4-E161-CAD4DE469D33}"/>
                  </a:ext>
                </a:extLst>
              </p:cNvPr>
              <p:cNvSpPr txBox="1">
                <a:spLocks noRot="1" noChangeAspect="1" noMove="1" noResize="1" noEditPoints="1" noAdjustHandles="1" noChangeArrowheads="1" noChangeShapeType="1" noTextEdit="1"/>
              </p:cNvSpPr>
              <p:nvPr/>
            </p:nvSpPr>
            <p:spPr>
              <a:xfrm>
                <a:off x="5238924" y="3271310"/>
                <a:ext cx="1132514" cy="64633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14C37AC9-F5E5-8435-B6BA-F35F6F2C204C}"/>
                  </a:ext>
                </a:extLst>
              </p:cNvPr>
              <p:cNvSpPr txBox="1"/>
              <p:nvPr/>
            </p:nvSpPr>
            <p:spPr>
              <a:xfrm>
                <a:off x="7080309" y="3257539"/>
                <a:ext cx="855677" cy="646331"/>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d>
                        <m:dPr>
                          <m:begChr m:val="⟨"/>
                          <m:endChr m:val="⟩"/>
                          <m:ctrlPr>
                            <a:rPr lang="zh-CN" altLang="en-US" i="1" smtClean="0">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𝑜</m:t>
                              </m:r>
                            </m:e>
                            <m:sub>
                              <m:r>
                                <a:rPr lang="zh-CN" altLang="en-US" i="0">
                                  <a:latin typeface="Cambria Math" panose="02040503050406030204" pitchFamily="18" charset="0"/>
                                </a:rPr>
                                <m:t>1</m:t>
                              </m:r>
                            </m:sub>
                          </m:sSub>
                        </m:e>
                      </m:d>
                    </m:oMath>
                  </m:oMathPara>
                </a14:m>
                <a:endParaRPr lang="en-US" altLang="zh-CN"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d>
                        <m:dPr>
                          <m:begChr m:val="⟨"/>
                          <m:endChr m:val="⟩"/>
                          <m:ctrlPr>
                            <a:rPr lang="zh-CN" altLang="en-US" i="1" smtClean="0">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𝐼</m:t>
                              </m:r>
                            </m:e>
                            <m:sub>
                              <m:r>
                                <a:rPr lang="en-US" altLang="zh-CN" b="0" i="0" smtClean="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𝑜</m:t>
                              </m:r>
                            </m:e>
                            <m:sub>
                              <m:r>
                                <a:rPr lang="en-US" altLang="zh-CN" b="0" i="0" smtClean="0">
                                  <a:latin typeface="Cambria Math" panose="02040503050406030204" pitchFamily="18" charset="0"/>
                                </a:rPr>
                                <m:t>2</m:t>
                              </m:r>
                            </m:sub>
                          </m:sSub>
                        </m:e>
                      </m:d>
                    </m:oMath>
                  </m:oMathPara>
                </a14:m>
                <a:endParaRPr lang="zh-CN" altLang="en-US" dirty="0"/>
              </a:p>
            </p:txBody>
          </p:sp>
        </mc:Choice>
        <mc:Fallback>
          <p:sp>
            <p:nvSpPr>
              <p:cNvPr id="13" name="文本框 12">
                <a:extLst>
                  <a:ext uri="{FF2B5EF4-FFF2-40B4-BE49-F238E27FC236}">
                    <a16:creationId xmlns:a16="http://schemas.microsoft.com/office/drawing/2014/main" id="{14C37AC9-F5E5-8435-B6BA-F35F6F2C204C}"/>
                  </a:ext>
                </a:extLst>
              </p:cNvPr>
              <p:cNvSpPr txBox="1">
                <a:spLocks noRot="1" noChangeAspect="1" noMove="1" noResize="1" noEditPoints="1" noAdjustHandles="1" noChangeArrowheads="1" noChangeShapeType="1" noTextEdit="1"/>
              </p:cNvSpPr>
              <p:nvPr/>
            </p:nvSpPr>
            <p:spPr>
              <a:xfrm>
                <a:off x="7080309" y="3257539"/>
                <a:ext cx="855677" cy="646331"/>
              </a:xfrm>
              <a:prstGeom prst="rect">
                <a:avLst/>
              </a:prstGeom>
              <a:blipFill>
                <a:blip r:embed="rId6"/>
                <a:stretch>
                  <a:fillRect/>
                </a:stretch>
              </a:blipFill>
            </p:spPr>
            <p:txBody>
              <a:bodyPr/>
              <a:lstStyle/>
              <a:p>
                <a:r>
                  <a:rPr lang="zh-CN" altLang="en-US">
                    <a:noFill/>
                  </a:rPr>
                  <a:t> </a:t>
                </a:r>
              </a:p>
            </p:txBody>
          </p:sp>
        </mc:Fallback>
      </mc:AlternateContent>
      <p:sp>
        <p:nvSpPr>
          <p:cNvPr id="14" name="箭头: 右 13">
            <a:extLst>
              <a:ext uri="{FF2B5EF4-FFF2-40B4-BE49-F238E27FC236}">
                <a16:creationId xmlns:a16="http://schemas.microsoft.com/office/drawing/2014/main" id="{7359516D-80AD-B919-C38B-533EAA176AEC}"/>
              </a:ext>
            </a:extLst>
          </p:cNvPr>
          <p:cNvSpPr/>
          <p:nvPr/>
        </p:nvSpPr>
        <p:spPr>
          <a:xfrm>
            <a:off x="6515605" y="3483609"/>
            <a:ext cx="374397" cy="19418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4095AB18-C319-E5CE-E58A-E922C5997AB6}"/>
                  </a:ext>
                </a:extLst>
              </p:cNvPr>
              <p:cNvSpPr txBox="1"/>
              <p:nvPr/>
            </p:nvSpPr>
            <p:spPr>
              <a:xfrm>
                <a:off x="5667306" y="4141586"/>
                <a:ext cx="200388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mtClean="0">
                          <a:latin typeface="Cambria Math" panose="02040503050406030204" pitchFamily="18" charset="0"/>
                        </a:rPr>
                        <m:t>ℒ</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𝑝</m:t>
                          </m:r>
                        </m:sub>
                      </m:sSub>
                      <m:r>
                        <a:rPr lang="zh-CN" altLang="en-US" i="0">
                          <a:latin typeface="Cambria Math" panose="02040503050406030204" pitchFamily="18" charset="0"/>
                        </a:rPr>
                        <m:t>+</m:t>
                      </m:r>
                      <m:r>
                        <a:rPr lang="zh-CN" altLang="en-US" i="1">
                          <a:latin typeface="Cambria Math" panose="02040503050406030204" pitchFamily="18" charset="0"/>
                        </a:rPr>
                        <m:t>𝜆</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𝑠</m:t>
                          </m:r>
                        </m:sub>
                      </m:sSub>
                    </m:oMath>
                  </m:oMathPara>
                </a14:m>
                <a:endParaRPr lang="zh-CN" altLang="en-US" dirty="0"/>
              </a:p>
            </p:txBody>
          </p:sp>
        </mc:Choice>
        <mc:Fallback xmlns="">
          <p:sp>
            <p:nvSpPr>
              <p:cNvPr id="15" name="文本框 14">
                <a:extLst>
                  <a:ext uri="{FF2B5EF4-FFF2-40B4-BE49-F238E27FC236}">
                    <a16:creationId xmlns:a16="http://schemas.microsoft.com/office/drawing/2014/main" id="{4095AB18-C319-E5CE-E58A-E922C5997AB6}"/>
                  </a:ext>
                </a:extLst>
              </p:cNvPr>
              <p:cNvSpPr txBox="1">
                <a:spLocks noRot="1" noChangeAspect="1" noMove="1" noResize="1" noEditPoints="1" noAdjustHandles="1" noChangeArrowheads="1" noChangeShapeType="1" noTextEdit="1"/>
              </p:cNvSpPr>
              <p:nvPr/>
            </p:nvSpPr>
            <p:spPr>
              <a:xfrm>
                <a:off x="5667306" y="4141586"/>
                <a:ext cx="2003881" cy="390748"/>
              </a:xfrm>
              <a:prstGeom prst="rect">
                <a:avLst/>
              </a:prstGeom>
              <a:blipFill>
                <a:blip r:embed="rId7"/>
                <a:stretch>
                  <a:fillRect b="-46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AF52266-E215-A400-C74E-9E93063A6137}"/>
                  </a:ext>
                </a:extLst>
              </p:cNvPr>
              <p:cNvSpPr txBox="1"/>
              <p:nvPr/>
            </p:nvSpPr>
            <p:spPr>
              <a:xfrm>
                <a:off x="5150841" y="4562883"/>
                <a:ext cx="3103926"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a:latin typeface="Cambria Math" panose="02040503050406030204" pitchFamily="18" charset="0"/>
                            </a:rPr>
                            <m:t>ℒ</m:t>
                          </m:r>
                        </m:e>
                        <m:sub>
                          <m:r>
                            <a:rPr lang="zh-CN" altLang="en-US" i="1">
                              <a:latin typeface="Cambria Math" panose="02040503050406030204" pitchFamily="18" charset="0"/>
                            </a:rPr>
                            <m:t>𝑝</m:t>
                          </m:r>
                        </m:sub>
                      </m:sSub>
                      <m:r>
                        <a:rPr lang="zh-CN" altLang="en-US" i="0">
                          <a:latin typeface="Cambria Math" panose="02040503050406030204" pitchFamily="18" charset="0"/>
                        </a:rPr>
                        <m:t>=</m:t>
                      </m:r>
                      <m:r>
                        <a:rPr lang="zh-CN" altLang="en-US" i="1">
                          <a:latin typeface="Cambria Math" panose="02040503050406030204" pitchFamily="18" charset="0"/>
                        </a:rPr>
                        <m:t>𝐷</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𝑜</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𝑣</m:t>
                              </m:r>
                            </m:e>
                            <m:sub>
                              <m:r>
                                <a:rPr lang="zh-CN" altLang="en-US" i="0">
                                  <a:latin typeface="Cambria Math" panose="02040503050406030204" pitchFamily="18" charset="0"/>
                                </a:rPr>
                                <m:t>1</m:t>
                              </m:r>
                            </m:sub>
                          </m:sSub>
                        </m:e>
                      </m:d>
                      <m:r>
                        <a:rPr lang="zh-CN" altLang="en-US" i="0">
                          <a:latin typeface="Cambria Math" panose="02040503050406030204" pitchFamily="18" charset="0"/>
                        </a:rPr>
                        <m:t>+</m:t>
                      </m:r>
                      <m:r>
                        <a:rPr lang="zh-CN" altLang="en-US" i="1">
                          <a:latin typeface="Cambria Math" panose="02040503050406030204" pitchFamily="18" charset="0"/>
                        </a:rPr>
                        <m:t>𝐷</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𝑜</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𝑣</m:t>
                              </m:r>
                            </m:e>
                            <m:sub>
                              <m:r>
                                <a:rPr lang="zh-CN" altLang="en-US" i="0">
                                  <a:latin typeface="Cambria Math" panose="02040503050406030204" pitchFamily="18" charset="0"/>
                                </a:rPr>
                                <m:t>2</m:t>
                              </m:r>
                            </m:sub>
                          </m:sSub>
                        </m:e>
                      </m:d>
                    </m:oMath>
                  </m:oMathPara>
                </a14:m>
                <a:endParaRPr lang="zh-CN" altLang="en-US" dirty="0"/>
              </a:p>
            </p:txBody>
          </p:sp>
        </mc:Choice>
        <mc:Fallback xmlns="">
          <p:sp>
            <p:nvSpPr>
              <p:cNvPr id="17" name="文本框 16">
                <a:extLst>
                  <a:ext uri="{FF2B5EF4-FFF2-40B4-BE49-F238E27FC236}">
                    <a16:creationId xmlns:a16="http://schemas.microsoft.com/office/drawing/2014/main" id="{5AF52266-E215-A400-C74E-9E93063A6137}"/>
                  </a:ext>
                </a:extLst>
              </p:cNvPr>
              <p:cNvSpPr txBox="1">
                <a:spLocks noRot="1" noChangeAspect="1" noMove="1" noResize="1" noEditPoints="1" noAdjustHandles="1" noChangeArrowheads="1" noChangeShapeType="1" noTextEdit="1"/>
              </p:cNvSpPr>
              <p:nvPr/>
            </p:nvSpPr>
            <p:spPr>
              <a:xfrm>
                <a:off x="5150841" y="4562883"/>
                <a:ext cx="3103926" cy="390748"/>
              </a:xfrm>
              <a:prstGeom prst="rect">
                <a:avLst/>
              </a:prstGeom>
              <a:blipFill>
                <a:blip r:embed="rId8"/>
                <a:stretch>
                  <a:fillRect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A57EDA3-FD42-40BA-ADB4-ACDE432C9553}"/>
                  </a:ext>
                </a:extLst>
              </p:cNvPr>
              <p:cNvSpPr txBox="1"/>
              <p:nvPr/>
            </p:nvSpPr>
            <p:spPr>
              <a:xfrm>
                <a:off x="5515216" y="4996122"/>
                <a:ext cx="2155971" cy="6751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a:latin typeface="Cambria Math" panose="02040503050406030204" pitchFamily="18" charset="0"/>
                            </a:rPr>
                            <m:t>ℒ</m:t>
                          </m:r>
                        </m:e>
                        <m:sub>
                          <m:r>
                            <a:rPr lang="zh-CN" altLang="en-US" i="1">
                              <a:latin typeface="Cambria Math" panose="02040503050406030204" pitchFamily="18" charset="0"/>
                            </a:rPr>
                            <m:t>𝑠</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𝐷</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𝑜</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𝑜</m:t>
                                  </m:r>
                                </m:e>
                                <m:sub>
                                  <m:r>
                                    <a:rPr lang="zh-CN" altLang="en-US" i="0">
                                      <a:latin typeface="Cambria Math" panose="02040503050406030204" pitchFamily="18" charset="0"/>
                                    </a:rPr>
                                    <m:t>2</m:t>
                                  </m:r>
                                </m:sub>
                              </m:sSub>
                            </m:e>
                          </m:d>
                        </m:num>
                        <m:den>
                          <m:r>
                            <a:rPr lang="zh-CN" altLang="en-US" i="1">
                              <a:latin typeface="Cambria Math" panose="02040503050406030204" pitchFamily="18" charset="0"/>
                            </a:rPr>
                            <m:t>𝐷</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2</m:t>
                                  </m:r>
                                </m:sub>
                              </m:sSub>
                            </m:e>
                          </m:d>
                          <m:r>
                            <a:rPr lang="zh-CN" altLang="en-US" i="0">
                              <a:latin typeface="Cambria Math" panose="02040503050406030204" pitchFamily="18" charset="0"/>
                            </a:rPr>
                            <m:t>+</m:t>
                          </m:r>
                          <m:r>
                            <a:rPr lang="zh-CN" altLang="en-US" i="1">
                              <a:latin typeface="Cambria Math" panose="02040503050406030204" pitchFamily="18" charset="0"/>
                            </a:rPr>
                            <m:t>𝜖</m:t>
                          </m:r>
                        </m:den>
                      </m:f>
                    </m:oMath>
                  </m:oMathPara>
                </a14:m>
                <a:endParaRPr lang="zh-CN" altLang="en-US" dirty="0"/>
              </a:p>
            </p:txBody>
          </p:sp>
        </mc:Choice>
        <mc:Fallback xmlns="">
          <p:sp>
            <p:nvSpPr>
              <p:cNvPr id="19" name="文本框 18">
                <a:extLst>
                  <a:ext uri="{FF2B5EF4-FFF2-40B4-BE49-F238E27FC236}">
                    <a16:creationId xmlns:a16="http://schemas.microsoft.com/office/drawing/2014/main" id="{CA57EDA3-FD42-40BA-ADB4-ACDE432C9553}"/>
                  </a:ext>
                </a:extLst>
              </p:cNvPr>
              <p:cNvSpPr txBox="1">
                <a:spLocks noRot="1" noChangeAspect="1" noMove="1" noResize="1" noEditPoints="1" noAdjustHandles="1" noChangeArrowheads="1" noChangeShapeType="1" noTextEdit="1"/>
              </p:cNvSpPr>
              <p:nvPr/>
            </p:nvSpPr>
            <p:spPr>
              <a:xfrm>
                <a:off x="5515216" y="4996122"/>
                <a:ext cx="2155971" cy="675185"/>
              </a:xfrm>
              <a:prstGeom prst="rect">
                <a:avLst/>
              </a:prstGeom>
              <a:blipFill>
                <a:blip r:embed="rId9"/>
                <a:stretch>
                  <a:fillRect/>
                </a:stretch>
              </a:blipFill>
            </p:spPr>
            <p:txBody>
              <a:bodyPr/>
              <a:lstStyle/>
              <a:p>
                <a:r>
                  <a:rPr lang="zh-CN" altLang="en-US">
                    <a:noFill/>
                  </a:rPr>
                  <a:t> </a:t>
                </a:r>
              </a:p>
            </p:txBody>
          </p:sp>
        </mc:Fallback>
      </mc:AlternateContent>
      <p:sp>
        <p:nvSpPr>
          <p:cNvPr id="20" name="矩形 19">
            <a:extLst>
              <a:ext uri="{FF2B5EF4-FFF2-40B4-BE49-F238E27FC236}">
                <a16:creationId xmlns:a16="http://schemas.microsoft.com/office/drawing/2014/main" id="{C348D842-D113-8F2A-E133-7A0EA0236249}"/>
              </a:ext>
            </a:extLst>
          </p:cNvPr>
          <p:cNvSpPr/>
          <p:nvPr/>
        </p:nvSpPr>
        <p:spPr>
          <a:xfrm>
            <a:off x="557029" y="4233311"/>
            <a:ext cx="176497" cy="15538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7127F8F8-1C02-442A-70FA-F2C9352B12AF}"/>
              </a:ext>
            </a:extLst>
          </p:cNvPr>
          <p:cNvSpPr/>
          <p:nvPr/>
        </p:nvSpPr>
        <p:spPr>
          <a:xfrm>
            <a:off x="590585" y="4256026"/>
            <a:ext cx="106194" cy="723230"/>
          </a:xfrm>
          <a:prstGeom prst="rect">
            <a:avLst/>
          </a:prstGeom>
          <a:pattFill prst="pct5">
            <a:fgClr>
              <a:schemeClr val="accent1"/>
            </a:fgClr>
            <a:bgClr>
              <a:schemeClr val="bg1"/>
            </a:bgClr>
          </a:patt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FEB5A684-02FE-0944-6E15-3922D0AB1493}"/>
              </a:ext>
            </a:extLst>
          </p:cNvPr>
          <p:cNvSpPr/>
          <p:nvPr/>
        </p:nvSpPr>
        <p:spPr>
          <a:xfrm>
            <a:off x="590585" y="5038724"/>
            <a:ext cx="106194" cy="723230"/>
          </a:xfrm>
          <a:prstGeom prst="rect">
            <a:avLst/>
          </a:prstGeom>
          <a:pattFill prst="dkDnDiag">
            <a:fgClr>
              <a:schemeClr val="accent1"/>
            </a:fgClr>
            <a:bgClr>
              <a:schemeClr val="bg1"/>
            </a:bgClr>
          </a:patt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987D8CB4-01FB-63AA-F17B-A34FE3C2E1D5}"/>
                  </a:ext>
                </a:extLst>
              </p:cNvPr>
              <p:cNvSpPr txBox="1"/>
              <p:nvPr/>
            </p:nvSpPr>
            <p:spPr>
              <a:xfrm>
                <a:off x="690403" y="4141586"/>
                <a:ext cx="47625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ea typeface="微软雅黑" panose="020B0503020204020204" pitchFamily="34" charset="-122"/>
                            </a:rPr>
                          </m:ctrlPr>
                        </m:sSubPr>
                        <m:e>
                          <m:r>
                            <a:rPr lang="en-US" altLang="zh-CN" b="1" i="1">
                              <a:latin typeface="Cambria Math" panose="02040503050406030204" pitchFamily="18" charset="0"/>
                              <a:ea typeface="微软雅黑" panose="020B0503020204020204" pitchFamily="34" charset="-122"/>
                            </a:rPr>
                            <m:t>𝒗</m:t>
                          </m:r>
                        </m:e>
                        <m:sub>
                          <m:r>
                            <m:rPr>
                              <m:sty m:val="p"/>
                            </m:rPr>
                            <a:rPr lang="en-US" altLang="zh-CN" b="1" i="1" smtClean="0">
                              <a:latin typeface="Cambria Math" panose="02040503050406030204" pitchFamily="18" charset="0"/>
                              <a:ea typeface="微软雅黑" panose="020B0503020204020204" pitchFamily="34" charset="-122"/>
                            </a:rPr>
                            <m:t>m</m:t>
                          </m:r>
                        </m:sub>
                      </m:sSub>
                    </m:oMath>
                  </m:oMathPara>
                </a14:m>
                <a:endParaRPr lang="zh-CN" altLang="en-US" dirty="0"/>
              </a:p>
            </p:txBody>
          </p:sp>
        </mc:Choice>
        <mc:Fallback xmlns="">
          <p:sp>
            <p:nvSpPr>
              <p:cNvPr id="23" name="文本框 22">
                <a:extLst>
                  <a:ext uri="{FF2B5EF4-FFF2-40B4-BE49-F238E27FC236}">
                    <a16:creationId xmlns:a16="http://schemas.microsoft.com/office/drawing/2014/main" id="{987D8CB4-01FB-63AA-F17B-A34FE3C2E1D5}"/>
                  </a:ext>
                </a:extLst>
              </p:cNvPr>
              <p:cNvSpPr txBox="1">
                <a:spLocks noRot="1" noChangeAspect="1" noMove="1" noResize="1" noEditPoints="1" noAdjustHandles="1" noChangeArrowheads="1" noChangeShapeType="1" noTextEdit="1"/>
              </p:cNvSpPr>
              <p:nvPr/>
            </p:nvSpPr>
            <p:spPr>
              <a:xfrm>
                <a:off x="690403" y="4141586"/>
                <a:ext cx="476250"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45DC5F54-1B95-01EE-3BD9-6908A5AE1476}"/>
                  </a:ext>
                </a:extLst>
              </p:cNvPr>
              <p:cNvSpPr txBox="1"/>
              <p:nvPr/>
            </p:nvSpPr>
            <p:spPr>
              <a:xfrm>
                <a:off x="696779" y="5461231"/>
                <a:ext cx="47625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ea typeface="微软雅黑" panose="020B0503020204020204" pitchFamily="34" charset="-122"/>
                            </a:rPr>
                          </m:ctrlPr>
                        </m:sSubPr>
                        <m:e>
                          <m:r>
                            <a:rPr lang="en-US" altLang="zh-CN" b="1" i="1">
                              <a:latin typeface="Cambria Math" panose="02040503050406030204" pitchFamily="18" charset="0"/>
                              <a:ea typeface="微软雅黑" panose="020B0503020204020204" pitchFamily="34" charset="-122"/>
                            </a:rPr>
                            <m:t>𝒗</m:t>
                          </m:r>
                        </m:e>
                        <m:sub>
                          <m:r>
                            <a:rPr lang="en-US" altLang="zh-CN" b="1" i="1" smtClean="0">
                              <a:latin typeface="Cambria Math" panose="02040503050406030204" pitchFamily="18" charset="0"/>
                              <a:ea typeface="微软雅黑" panose="020B0503020204020204" pitchFamily="34" charset="-122"/>
                            </a:rPr>
                            <m:t>𝒂</m:t>
                          </m:r>
                        </m:sub>
                      </m:sSub>
                    </m:oMath>
                  </m:oMathPara>
                </a14:m>
                <a:endParaRPr lang="zh-CN" altLang="en-US" dirty="0"/>
              </a:p>
            </p:txBody>
          </p:sp>
        </mc:Choice>
        <mc:Fallback xmlns="">
          <p:sp>
            <p:nvSpPr>
              <p:cNvPr id="24" name="文本框 23">
                <a:extLst>
                  <a:ext uri="{FF2B5EF4-FFF2-40B4-BE49-F238E27FC236}">
                    <a16:creationId xmlns:a16="http://schemas.microsoft.com/office/drawing/2014/main" id="{45DC5F54-1B95-01EE-3BD9-6908A5AE1476}"/>
                  </a:ext>
                </a:extLst>
              </p:cNvPr>
              <p:cNvSpPr txBox="1">
                <a:spLocks noRot="1" noChangeAspect="1" noMove="1" noResize="1" noEditPoints="1" noAdjustHandles="1" noChangeArrowheads="1" noChangeShapeType="1" noTextEdit="1"/>
              </p:cNvSpPr>
              <p:nvPr/>
            </p:nvSpPr>
            <p:spPr>
              <a:xfrm>
                <a:off x="696779" y="5461231"/>
                <a:ext cx="476250"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6A7AE98B-3FEE-9EEC-739F-C5EFCBDC7FBF}"/>
                  </a:ext>
                </a:extLst>
              </p:cNvPr>
              <p:cNvSpPr txBox="1"/>
              <p:nvPr/>
            </p:nvSpPr>
            <p:spPr>
              <a:xfrm>
                <a:off x="755910" y="4568651"/>
                <a:ext cx="17574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1" i="1" smtClean="0">
                              <a:latin typeface="Cambria Math" panose="02040503050406030204" pitchFamily="18" charset="0"/>
                              <a:ea typeface="微软雅黑" panose="020B0503020204020204" pitchFamily="34" charset="-122"/>
                            </a:rPr>
                            <m:t>𝒎</m:t>
                          </m:r>
                        </m:sub>
                      </m:sSub>
                      <m:r>
                        <a:rPr lang="en-US" altLang="zh-CN" b="1" i="1" smtClean="0">
                          <a:latin typeface="Cambria Math" panose="02040503050406030204" pitchFamily="18" charset="0"/>
                          <a:ea typeface="微软雅黑" panose="020B0503020204020204" pitchFamily="34" charset="-122"/>
                        </a:rPr>
                        <m:t>=</m:t>
                      </m:r>
                      <m:r>
                        <a:rPr lang="en-US" altLang="zh-CN" b="1" i="1" smtClean="0">
                          <a:latin typeface="Cambria Math" panose="02040503050406030204" pitchFamily="18" charset="0"/>
                          <a:ea typeface="微软雅黑" panose="020B0503020204020204" pitchFamily="34" charset="-122"/>
                        </a:rPr>
                        <m:t>𝒗</m:t>
                      </m:r>
                      <m:r>
                        <a:rPr lang="en-US" altLang="zh-CN" b="1" i="1" smtClean="0">
                          <a:latin typeface="Cambria Math" panose="02040503050406030204" pitchFamily="18" charset="0"/>
                          <a:ea typeface="微软雅黑" panose="020B0503020204020204" pitchFamily="34" charset="-122"/>
                        </a:rPr>
                        <m:t>−</m:t>
                      </m:r>
                      <m:sSub>
                        <m:sSubPr>
                          <m:ctrlPr>
                            <a:rPr lang="en-US" altLang="zh-CN" b="1" i="1">
                              <a:latin typeface="Cambria Math" panose="02040503050406030204" pitchFamily="18" charset="0"/>
                              <a:ea typeface="微软雅黑" panose="020B0503020204020204" pitchFamily="34" charset="-122"/>
                            </a:rPr>
                          </m:ctrlPr>
                        </m:sSubPr>
                        <m:e>
                          <m:r>
                            <a:rPr lang="en-US" altLang="zh-CN" b="1" i="1">
                              <a:latin typeface="Cambria Math" panose="02040503050406030204" pitchFamily="18" charset="0"/>
                              <a:ea typeface="微软雅黑" panose="020B0503020204020204" pitchFamily="34" charset="-122"/>
                            </a:rPr>
                            <m:t>𝒗</m:t>
                          </m:r>
                        </m:e>
                        <m:sub>
                          <m:r>
                            <a:rPr lang="en-US" altLang="zh-CN" b="1" i="1" smtClean="0">
                              <a:latin typeface="Cambria Math" panose="02040503050406030204" pitchFamily="18" charset="0"/>
                              <a:ea typeface="微软雅黑" panose="020B0503020204020204" pitchFamily="34" charset="-122"/>
                            </a:rPr>
                            <m:t>𝒂</m:t>
                          </m:r>
                        </m:sub>
                      </m:sSub>
                      <m:r>
                        <a:rPr lang="en-US" altLang="zh-CN" b="1" i="1" smtClean="0">
                          <a:latin typeface="Cambria Math" panose="02040503050406030204" pitchFamily="18" charset="0"/>
                          <a:ea typeface="微软雅黑" panose="020B0503020204020204" pitchFamily="34" charset="-122"/>
                        </a:rPr>
                        <m:t> </m:t>
                      </m:r>
                    </m:oMath>
                  </m:oMathPara>
                </a14:m>
                <a:endParaRPr lang="zh-CN" altLang="en-US" dirty="0"/>
              </a:p>
            </p:txBody>
          </p:sp>
        </mc:Choice>
        <mc:Fallback xmlns="">
          <p:sp>
            <p:nvSpPr>
              <p:cNvPr id="25" name="文本框 24">
                <a:extLst>
                  <a:ext uri="{FF2B5EF4-FFF2-40B4-BE49-F238E27FC236}">
                    <a16:creationId xmlns:a16="http://schemas.microsoft.com/office/drawing/2014/main" id="{6A7AE98B-3FEE-9EEC-739F-C5EFCBDC7FBF}"/>
                  </a:ext>
                </a:extLst>
              </p:cNvPr>
              <p:cNvSpPr txBox="1">
                <a:spLocks noRot="1" noChangeAspect="1" noMove="1" noResize="1" noEditPoints="1" noAdjustHandles="1" noChangeArrowheads="1" noChangeShapeType="1" noTextEdit="1"/>
              </p:cNvSpPr>
              <p:nvPr/>
            </p:nvSpPr>
            <p:spPr>
              <a:xfrm>
                <a:off x="755910" y="4568651"/>
                <a:ext cx="1757494" cy="369332"/>
              </a:xfrm>
              <a:prstGeom prst="rect">
                <a:avLst/>
              </a:prstGeom>
              <a:blipFill>
                <a:blip r:embed="rId12"/>
                <a:stretch>
                  <a:fillRect/>
                </a:stretch>
              </a:blipFill>
            </p:spPr>
            <p:txBody>
              <a:bodyPr/>
              <a:lstStyle/>
              <a:p>
                <a:r>
                  <a:rPr lang="zh-CN" altLang="en-US">
                    <a:noFill/>
                  </a:rPr>
                  <a:t> </a:t>
                </a:r>
              </a:p>
            </p:txBody>
          </p:sp>
        </mc:Fallback>
      </mc:AlternateContent>
      <p:sp>
        <p:nvSpPr>
          <p:cNvPr id="26" name="箭头: 右 25">
            <a:extLst>
              <a:ext uri="{FF2B5EF4-FFF2-40B4-BE49-F238E27FC236}">
                <a16:creationId xmlns:a16="http://schemas.microsoft.com/office/drawing/2014/main" id="{9A408581-1D8C-8C1C-B2A4-BCEE2B96DE93}"/>
              </a:ext>
            </a:extLst>
          </p:cNvPr>
          <p:cNvSpPr/>
          <p:nvPr/>
        </p:nvSpPr>
        <p:spPr>
          <a:xfrm>
            <a:off x="997007" y="4929753"/>
            <a:ext cx="1244212" cy="14501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F4CE9439-2EE1-D00C-723A-CDDB425B0E4C}"/>
              </a:ext>
            </a:extLst>
          </p:cNvPr>
          <p:cNvSpPr/>
          <p:nvPr/>
        </p:nvSpPr>
        <p:spPr>
          <a:xfrm>
            <a:off x="2384506" y="4648601"/>
            <a:ext cx="106194" cy="723230"/>
          </a:xfrm>
          <a:prstGeom prst="rect">
            <a:avLst/>
          </a:prstGeom>
          <a:pattFill prst="dkDnDiag">
            <a:fgClr>
              <a:schemeClr val="accent1"/>
            </a:fgClr>
            <a:bgClr>
              <a:schemeClr val="bg1"/>
            </a:bgClr>
          </a:patt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74D85265-3C4A-7CEE-E8D9-FCEDCFA69B3E}"/>
              </a:ext>
            </a:extLst>
          </p:cNvPr>
          <p:cNvSpPr/>
          <p:nvPr/>
        </p:nvSpPr>
        <p:spPr>
          <a:xfrm>
            <a:off x="2586709" y="4901245"/>
            <a:ext cx="452466" cy="17352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9" name="矩形: 圆角 28">
                <a:extLst>
                  <a:ext uri="{FF2B5EF4-FFF2-40B4-BE49-F238E27FC236}">
                    <a16:creationId xmlns:a16="http://schemas.microsoft.com/office/drawing/2014/main" id="{945C5C8B-5DDD-CD07-57AF-AF98E9B0C071}"/>
                  </a:ext>
                </a:extLst>
              </p:cNvPr>
              <p:cNvSpPr/>
              <p:nvPr/>
            </p:nvSpPr>
            <p:spPr>
              <a:xfrm>
                <a:off x="3159072" y="4648601"/>
                <a:ext cx="1346100" cy="70364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𝑂𝑆𝑐𝑜𝑟</m:t>
                      </m:r>
                      <m:r>
                        <m:rPr>
                          <m:sty m:val="p"/>
                        </m:rPr>
                        <a:rPr lang="en-US" altLang="zh-CN" b="0" i="0" dirty="0" smtClean="0">
                          <a:latin typeface="Cambria Math" panose="02040503050406030204" pitchFamily="18" charset="0"/>
                        </a:rPr>
                        <m:t>e</m:t>
                      </m:r>
                      <m:r>
                        <a:rPr lang="en-US" altLang="zh-CN" b="0" i="0"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0" dirty="0" smtClean="0">
                              <a:latin typeface="Cambria Math" panose="02040503050406030204" pitchFamily="18" charset="0"/>
                            </a:rPr>
                            <m:t>v</m:t>
                          </m:r>
                        </m:e>
                        <m:sub>
                          <m:r>
                            <a:rPr lang="en-US" altLang="zh-CN" b="0" i="1" dirty="0" smtClean="0">
                              <a:latin typeface="Cambria Math" panose="02040503050406030204" pitchFamily="18" charset="0"/>
                            </a:rPr>
                            <m:t>𝑎</m:t>
                          </m:r>
                        </m:sub>
                      </m:sSub>
                      <m:r>
                        <a:rPr lang="en-US" altLang="zh-CN" b="0" i="0" dirty="0" smtClean="0">
                          <a:latin typeface="Cambria Math" panose="02040503050406030204" pitchFamily="18" charset="0"/>
                        </a:rPr>
                        <m:t>)</m:t>
                      </m:r>
                    </m:oMath>
                  </m:oMathPara>
                </a14:m>
                <a:endParaRPr lang="zh-CN" altLang="en-US" dirty="0"/>
              </a:p>
            </p:txBody>
          </p:sp>
        </mc:Choice>
        <mc:Fallback xmlns="">
          <p:sp>
            <p:nvSpPr>
              <p:cNvPr id="29" name="矩形: 圆角 28">
                <a:extLst>
                  <a:ext uri="{FF2B5EF4-FFF2-40B4-BE49-F238E27FC236}">
                    <a16:creationId xmlns:a16="http://schemas.microsoft.com/office/drawing/2014/main" id="{945C5C8B-5DDD-CD07-57AF-AF98E9B0C071}"/>
                  </a:ext>
                </a:extLst>
              </p:cNvPr>
              <p:cNvSpPr>
                <a:spLocks noRot="1" noChangeAspect="1" noMove="1" noResize="1" noEditPoints="1" noAdjustHandles="1" noChangeArrowheads="1" noChangeShapeType="1" noTextEdit="1"/>
              </p:cNvSpPr>
              <p:nvPr/>
            </p:nvSpPr>
            <p:spPr>
              <a:xfrm>
                <a:off x="3159072" y="4648601"/>
                <a:ext cx="1346100" cy="703646"/>
              </a:xfrm>
              <a:prstGeom prst="round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36364512"/>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3" grpId="0"/>
      <p:bldP spid="14" grpId="0" animBg="1"/>
      <p:bldP spid="15" grpId="0"/>
      <p:bldP spid="17" grpId="0"/>
      <p:bldP spid="19" grpId="0"/>
      <p:bldP spid="20" grpId="0" animBg="1"/>
      <p:bldP spid="21" grpId="0" animBg="1"/>
      <p:bldP spid="22" grpId="0" animBg="1"/>
      <p:bldP spid="23" grpId="0"/>
      <p:bldP spid="24" grpId="0"/>
      <p:bldP spid="25" grpId="0"/>
      <p:bldP spid="26" grpId="0" animBg="1"/>
      <p:bldP spid="27" grpId="0" animBg="1"/>
      <p:bldP spid="2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001F092-294D-4529-AC3E-BA07023D9093}"/>
              </a:ext>
            </a:extLst>
          </p:cNvPr>
          <p:cNvSpPr>
            <a:spLocks noGrp="1"/>
          </p:cNvSpPr>
          <p:nvPr>
            <p:ph type="sldNum" sz="quarter" idx="12"/>
          </p:nvPr>
        </p:nvSpPr>
        <p:spPr/>
        <p:txBody>
          <a:bodyPr/>
          <a:lstStyle/>
          <a:p>
            <a:fld id="{72A5E12F-523A-4D75-95A2-779F57F5D9E2}" type="slidenum">
              <a:rPr lang="zh-CN" altLang="en-US" smtClean="0"/>
              <a:t>12</a:t>
            </a:fld>
            <a:endParaRPr lang="zh-CN" altLang="en-US"/>
          </a:p>
        </p:txBody>
      </p:sp>
      <p:sp>
        <p:nvSpPr>
          <p:cNvPr id="48" name="文本框 47">
            <a:extLst>
              <a:ext uri="{FF2B5EF4-FFF2-40B4-BE49-F238E27FC236}">
                <a16:creationId xmlns:a16="http://schemas.microsoft.com/office/drawing/2014/main" id="{3DC87FC0-D6E5-4D5A-9F2E-730058CAC4F3}"/>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提纲</a:t>
            </a:r>
          </a:p>
        </p:txBody>
      </p:sp>
      <p:grpSp>
        <p:nvGrpSpPr>
          <p:cNvPr id="7" name="组合 6">
            <a:extLst>
              <a:ext uri="{FF2B5EF4-FFF2-40B4-BE49-F238E27FC236}">
                <a16:creationId xmlns:a16="http://schemas.microsoft.com/office/drawing/2014/main" id="{ACD57894-626F-4A5E-9F8A-3E71EDD07724}"/>
              </a:ext>
            </a:extLst>
          </p:cNvPr>
          <p:cNvGrpSpPr/>
          <p:nvPr/>
        </p:nvGrpSpPr>
        <p:grpSpPr>
          <a:xfrm>
            <a:off x="2122196" y="2348556"/>
            <a:ext cx="5201199" cy="2233913"/>
            <a:chOff x="1549279" y="2331574"/>
            <a:chExt cx="5201199" cy="2233913"/>
          </a:xfrm>
        </p:grpSpPr>
        <p:grpSp>
          <p:nvGrpSpPr>
            <p:cNvPr id="26" name="组合 25">
              <a:extLst>
                <a:ext uri="{FF2B5EF4-FFF2-40B4-BE49-F238E27FC236}">
                  <a16:creationId xmlns:a16="http://schemas.microsoft.com/office/drawing/2014/main" id="{66D6FE42-AEE7-409F-BD38-6AC28BBB12C5}"/>
                </a:ext>
              </a:extLst>
            </p:cNvPr>
            <p:cNvGrpSpPr/>
            <p:nvPr/>
          </p:nvGrpSpPr>
          <p:grpSpPr>
            <a:xfrm>
              <a:off x="1549279" y="3150408"/>
              <a:ext cx="1948357" cy="523220"/>
              <a:chOff x="1104931" y="1532261"/>
              <a:chExt cx="1948357" cy="523220"/>
            </a:xfrm>
          </p:grpSpPr>
          <p:sp>
            <p:nvSpPr>
              <p:cNvPr id="27" name="文本框 26">
                <a:extLst>
                  <a:ext uri="{FF2B5EF4-FFF2-40B4-BE49-F238E27FC236}">
                    <a16:creationId xmlns:a16="http://schemas.microsoft.com/office/drawing/2014/main" id="{070546FE-631B-4E94-B7AB-EF39735194C7}"/>
                  </a:ext>
                </a:extLst>
              </p:cNvPr>
              <p:cNvSpPr txBox="1"/>
              <p:nvPr/>
            </p:nvSpPr>
            <p:spPr>
              <a:xfrm>
                <a:off x="1679243" y="1532261"/>
                <a:ext cx="1374045" cy="523220"/>
              </a:xfrm>
              <a:prstGeom prst="rect">
                <a:avLst/>
              </a:prstGeom>
              <a:noFill/>
            </p:spPr>
            <p:txBody>
              <a:bodyPr wrap="square" rtlCol="0">
                <a:spAutoFit/>
              </a:bodyPr>
              <a:lstStyle/>
              <a:p>
                <a:r>
                  <a:rPr lang="en-US" altLang="zh-CN" sz="2800" b="1" spc="200" dirty="0">
                    <a:latin typeface="微软雅黑" panose="020B0503020204020204" pitchFamily="34" charset="-122"/>
                    <a:ea typeface="微软雅黑" panose="020B0503020204020204" pitchFamily="34" charset="-122"/>
                  </a:rPr>
                  <a:t>3 </a:t>
                </a:r>
                <a:r>
                  <a:rPr lang="zh-CN" altLang="en-US" sz="2800" b="1" spc="200" dirty="0">
                    <a:latin typeface="微软雅黑" panose="020B0503020204020204" pitchFamily="34" charset="-122"/>
                    <a:ea typeface="微软雅黑" panose="020B0503020204020204" pitchFamily="34" charset="-122"/>
                  </a:rPr>
                  <a:t>实验</a:t>
                </a:r>
              </a:p>
            </p:txBody>
          </p:sp>
          <p:grpSp>
            <p:nvGrpSpPr>
              <p:cNvPr id="28" name="Google Shape;1483;p78">
                <a:extLst>
                  <a:ext uri="{FF2B5EF4-FFF2-40B4-BE49-F238E27FC236}">
                    <a16:creationId xmlns:a16="http://schemas.microsoft.com/office/drawing/2014/main" id="{7FAFB9F4-AA02-45F0-89C3-BA9E44F80C8C}"/>
                  </a:ext>
                </a:extLst>
              </p:cNvPr>
              <p:cNvGrpSpPr/>
              <p:nvPr/>
            </p:nvGrpSpPr>
            <p:grpSpPr>
              <a:xfrm>
                <a:off x="1104931" y="1644990"/>
                <a:ext cx="422173" cy="297757"/>
                <a:chOff x="5083925" y="2063980"/>
                <a:chExt cx="58907" cy="41550"/>
              </a:xfrm>
            </p:grpSpPr>
            <p:sp>
              <p:nvSpPr>
                <p:cNvPr id="29" name="Google Shape;1484;p78">
                  <a:extLst>
                    <a:ext uri="{FF2B5EF4-FFF2-40B4-BE49-F238E27FC236}">
                      <a16:creationId xmlns:a16="http://schemas.microsoft.com/office/drawing/2014/main" id="{24ADBC5F-0B51-45CB-B0FF-6E821513F4F5}"/>
                    </a:ext>
                  </a:extLst>
                </p:cNvPr>
                <p:cNvSpPr/>
                <p:nvPr/>
              </p:nvSpPr>
              <p:spPr>
                <a:xfrm>
                  <a:off x="5114132" y="206398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024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85;p78">
                  <a:extLst>
                    <a:ext uri="{FF2B5EF4-FFF2-40B4-BE49-F238E27FC236}">
                      <a16:creationId xmlns:a16="http://schemas.microsoft.com/office/drawing/2014/main" id="{37BBF488-1A16-4059-8F26-4529511C82AE}"/>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 name="文本框 32">
              <a:extLst>
                <a:ext uri="{FF2B5EF4-FFF2-40B4-BE49-F238E27FC236}">
                  <a16:creationId xmlns:a16="http://schemas.microsoft.com/office/drawing/2014/main" id="{35E55FCD-9D03-48E3-AEA1-5A12479574C3}"/>
                </a:ext>
              </a:extLst>
            </p:cNvPr>
            <p:cNvSpPr txBox="1"/>
            <p:nvPr/>
          </p:nvSpPr>
          <p:spPr>
            <a:xfrm>
              <a:off x="4388110" y="3659941"/>
              <a:ext cx="2362368"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实验结果</a:t>
              </a:r>
              <a:endParaRPr lang="en-US" altLang="zh-CN" sz="2400" b="1"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E30ADFAD-6C0E-4268-BBCF-EC37DCF5A430}"/>
                </a:ext>
              </a:extLst>
            </p:cNvPr>
            <p:cNvCxnSpPr>
              <a:cxnSpLocks/>
            </p:cNvCxnSpPr>
            <p:nvPr/>
          </p:nvCxnSpPr>
          <p:spPr>
            <a:xfrm>
              <a:off x="3999083" y="2331574"/>
              <a:ext cx="0" cy="2233913"/>
            </a:xfrm>
            <a:prstGeom prst="line">
              <a:avLst/>
            </a:prstGeom>
            <a:ln w="19050">
              <a:solidFill>
                <a:srgbClr val="02409A"/>
              </a:solidFill>
            </a:ln>
          </p:spPr>
          <p:style>
            <a:lnRef idx="1">
              <a:schemeClr val="accent1"/>
            </a:lnRef>
            <a:fillRef idx="0">
              <a:schemeClr val="accent1"/>
            </a:fillRef>
            <a:effectRef idx="0">
              <a:schemeClr val="accent1"/>
            </a:effectRef>
            <a:fontRef idx="minor">
              <a:schemeClr val="tx1"/>
            </a:fontRef>
          </p:style>
        </p:cxnSp>
      </p:grpSp>
      <p:sp>
        <p:nvSpPr>
          <p:cNvPr id="14" name="文本框 13">
            <a:extLst>
              <a:ext uri="{FF2B5EF4-FFF2-40B4-BE49-F238E27FC236}">
                <a16:creationId xmlns:a16="http://schemas.microsoft.com/office/drawing/2014/main" id="{B55777DB-3A39-4A63-A71E-4806CC5B0C4F}"/>
              </a:ext>
            </a:extLst>
          </p:cNvPr>
          <p:cNvSpPr txBox="1"/>
          <p:nvPr/>
        </p:nvSpPr>
        <p:spPr>
          <a:xfrm>
            <a:off x="4961027" y="2630585"/>
            <a:ext cx="2362368"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数据集</a:t>
            </a:r>
            <a:endParaRPr lang="en-US" altLang="zh-CN" sz="2400" b="1"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3521299"/>
      </p:ext>
    </p:extLst>
  </p:cSld>
  <p:clrMapOvr>
    <a:masterClrMapping/>
  </p:clrMapOvr>
  <p:transition>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13</a:t>
            </a:fld>
            <a:endParaRPr lang="zh-CN" altLang="en-US"/>
          </a:p>
        </p:txBody>
      </p:sp>
      <p:sp>
        <p:nvSpPr>
          <p:cNvPr id="8" name="文本框 7">
            <a:extLst>
              <a:ext uri="{FF2B5EF4-FFF2-40B4-BE49-F238E27FC236}">
                <a16:creationId xmlns:a16="http://schemas.microsoft.com/office/drawing/2014/main" id="{4719A945-5DA8-4842-824C-43EDA64AA903}"/>
              </a:ext>
            </a:extLst>
          </p:cNvPr>
          <p:cNvSpPr txBox="1"/>
          <p:nvPr/>
        </p:nvSpPr>
        <p:spPr>
          <a:xfrm>
            <a:off x="428281" y="1005665"/>
            <a:ext cx="3042506" cy="400110"/>
          </a:xfrm>
          <a:prstGeom prst="rect">
            <a:avLst/>
          </a:prstGeom>
          <a:noFill/>
        </p:spPr>
        <p:txBody>
          <a:bodyPr wrap="square" rtlCol="0">
            <a:spAutoFit/>
          </a:bodyPr>
          <a:lstStyle/>
          <a:p>
            <a:r>
              <a:rPr lang="zh-CN" altLang="en-US" sz="2000" b="1" dirty="0">
                <a:latin typeface="Calibri" panose="020F0502020204030204" pitchFamily="34" charset="0"/>
                <a:ea typeface="微软雅黑" panose="020B0503020204020204" pitchFamily="34" charset="-122"/>
              </a:rPr>
              <a:t>数据集</a:t>
            </a:r>
            <a:endParaRPr lang="en-US" altLang="zh-CN" sz="2000" b="1" dirty="0">
              <a:latin typeface="Calibri" panose="020F0502020204030204" pitchFamily="34" charset="0"/>
              <a:ea typeface="微软雅黑" panose="020B0503020204020204" pitchFamily="34" charset="-122"/>
            </a:endParaRPr>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实验</a:t>
            </a:r>
            <a:r>
              <a:rPr lang="en-US" altLang="zh-CN" sz="2800" b="1" spc="200" dirty="0">
                <a:solidFill>
                  <a:schemeClr val="bg1"/>
                </a:solidFill>
                <a:latin typeface="Calibri" panose="020F0502020204030204" pitchFamily="34" charset="0"/>
                <a:ea typeface="微软雅黑" panose="020B0503020204020204" pitchFamily="34" charset="-122"/>
              </a:rPr>
              <a:t>-</a:t>
            </a:r>
            <a:r>
              <a:rPr lang="zh-CN" altLang="en-US" sz="2800" b="1" spc="200" dirty="0">
                <a:solidFill>
                  <a:schemeClr val="bg1"/>
                </a:solidFill>
                <a:latin typeface="Calibri" panose="020F0502020204030204" pitchFamily="34" charset="0"/>
                <a:ea typeface="微软雅黑" panose="020B0503020204020204" pitchFamily="34" charset="-122"/>
              </a:rPr>
              <a:t>数据集</a:t>
            </a:r>
          </a:p>
        </p:txBody>
      </p:sp>
      <p:sp>
        <p:nvSpPr>
          <p:cNvPr id="12" name="文本框 11">
            <a:extLst>
              <a:ext uri="{FF2B5EF4-FFF2-40B4-BE49-F238E27FC236}">
                <a16:creationId xmlns:a16="http://schemas.microsoft.com/office/drawing/2014/main" id="{0878E96F-B3E7-4A2A-B911-B6ABE844940B}"/>
              </a:ext>
            </a:extLst>
          </p:cNvPr>
          <p:cNvSpPr txBox="1"/>
          <p:nvPr/>
        </p:nvSpPr>
        <p:spPr>
          <a:xfrm>
            <a:off x="451209" y="4502411"/>
            <a:ext cx="3042506" cy="400110"/>
          </a:xfrm>
          <a:prstGeom prst="rect">
            <a:avLst/>
          </a:prstGeom>
          <a:noFill/>
        </p:spPr>
        <p:txBody>
          <a:bodyPr wrap="square" rtlCol="0">
            <a:spAutoFit/>
          </a:bodyPr>
          <a:lstStyle/>
          <a:p>
            <a:r>
              <a:rPr lang="zh-CN" altLang="en-US" sz="2000" b="1" dirty="0">
                <a:latin typeface="Calibri" panose="020F0502020204030204" pitchFamily="34" charset="0"/>
                <a:ea typeface="微软雅黑" panose="020B0503020204020204" pitchFamily="34" charset="-122"/>
              </a:rPr>
              <a:t>评价指标</a:t>
            </a:r>
            <a:endParaRPr lang="en-US" altLang="zh-CN" sz="2000" b="1" dirty="0">
              <a:latin typeface="Calibri" panose="020F0502020204030204" pitchFamily="34" charset="0"/>
              <a:ea typeface="微软雅黑" panose="020B0503020204020204" pitchFamily="34" charset="-122"/>
            </a:endParaRPr>
          </a:p>
        </p:txBody>
      </p:sp>
      <p:pic>
        <p:nvPicPr>
          <p:cNvPr id="4" name="图片 3">
            <a:extLst>
              <a:ext uri="{FF2B5EF4-FFF2-40B4-BE49-F238E27FC236}">
                <a16:creationId xmlns:a16="http://schemas.microsoft.com/office/drawing/2014/main" id="{33DB3537-EACD-F592-8F78-22C304489B01}"/>
              </a:ext>
            </a:extLst>
          </p:cNvPr>
          <p:cNvPicPr>
            <a:picLocks noChangeAspect="1"/>
          </p:cNvPicPr>
          <p:nvPr/>
        </p:nvPicPr>
        <p:blipFill>
          <a:blip r:embed="rId3"/>
          <a:stretch>
            <a:fillRect/>
          </a:stretch>
        </p:blipFill>
        <p:spPr>
          <a:xfrm>
            <a:off x="428281" y="1794789"/>
            <a:ext cx="3867178" cy="2128853"/>
          </a:xfrm>
          <a:prstGeom prst="rect">
            <a:avLst/>
          </a:prstGeom>
        </p:spPr>
      </p:pic>
      <p:pic>
        <p:nvPicPr>
          <p:cNvPr id="10" name="图片 9">
            <a:extLst>
              <a:ext uri="{FF2B5EF4-FFF2-40B4-BE49-F238E27FC236}">
                <a16:creationId xmlns:a16="http://schemas.microsoft.com/office/drawing/2014/main" id="{6C34C7EC-94A3-9F7B-DD01-7C01EFD489EB}"/>
              </a:ext>
            </a:extLst>
          </p:cNvPr>
          <p:cNvPicPr>
            <a:picLocks noChangeAspect="1"/>
          </p:cNvPicPr>
          <p:nvPr/>
        </p:nvPicPr>
        <p:blipFill rotWithShape="1">
          <a:blip r:embed="rId4"/>
          <a:srcRect r="2728" b="2005"/>
          <a:stretch/>
        </p:blipFill>
        <p:spPr>
          <a:xfrm>
            <a:off x="4169455" y="1361424"/>
            <a:ext cx="4655763" cy="2562218"/>
          </a:xfrm>
          <a:prstGeom prst="rect">
            <a:avLst/>
          </a:prstGeom>
        </p:spPr>
      </p:pic>
      <p:sp>
        <p:nvSpPr>
          <p:cNvPr id="13" name="文本框 12">
            <a:extLst>
              <a:ext uri="{FF2B5EF4-FFF2-40B4-BE49-F238E27FC236}">
                <a16:creationId xmlns:a16="http://schemas.microsoft.com/office/drawing/2014/main" id="{D3A2258B-E1A1-F808-BC40-BD9FCFB352F1}"/>
              </a:ext>
            </a:extLst>
          </p:cNvPr>
          <p:cNvSpPr txBox="1"/>
          <p:nvPr/>
        </p:nvSpPr>
        <p:spPr>
          <a:xfrm>
            <a:off x="442803" y="4038110"/>
            <a:ext cx="7986319" cy="369332"/>
          </a:xfrm>
          <a:prstGeom prst="rect">
            <a:avLst/>
          </a:prstGeom>
          <a:noFill/>
        </p:spPr>
        <p:txBody>
          <a:bodyPr wrap="square" rtlCol="0">
            <a:spAutoFit/>
          </a:bodyPr>
          <a:lstStyle/>
          <a:p>
            <a:r>
              <a:rPr lang="zh-CN" altLang="en-US" dirty="0"/>
              <a:t>包含出租车、自行车、天气数据集；纽约的</a:t>
            </a:r>
            <a:r>
              <a:rPr lang="en-US" altLang="zh-CN" dirty="0"/>
              <a:t>82</a:t>
            </a:r>
            <a:r>
              <a:rPr lang="zh-CN" altLang="en-US" dirty="0"/>
              <a:t>个行政区域。</a:t>
            </a:r>
          </a:p>
        </p:txBody>
      </p:sp>
      <p:sp>
        <p:nvSpPr>
          <p:cNvPr id="15" name="文本框 14">
            <a:extLst>
              <a:ext uri="{FF2B5EF4-FFF2-40B4-BE49-F238E27FC236}">
                <a16:creationId xmlns:a16="http://schemas.microsoft.com/office/drawing/2014/main" id="{1B741A74-255B-3E5B-5104-AF2211C4F3FF}"/>
              </a:ext>
            </a:extLst>
          </p:cNvPr>
          <p:cNvSpPr txBox="1"/>
          <p:nvPr/>
        </p:nvSpPr>
        <p:spPr>
          <a:xfrm>
            <a:off x="2286000" y="3246690"/>
            <a:ext cx="4572000" cy="369332"/>
          </a:xfrm>
          <a:prstGeom prst="rect">
            <a:avLst/>
          </a:prstGeom>
          <a:noFill/>
        </p:spPr>
        <p:txBody>
          <a:bodyPr wrap="square">
            <a:spAutoFit/>
          </a:bodyPr>
          <a:lstStyle/>
          <a:p>
            <a:endParaRPr lang="zh-CN" altLang="en-US"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DE4B3399-ADB3-75C6-966F-F7BA6E7C70CB}"/>
                  </a:ext>
                </a:extLst>
              </p:cNvPr>
              <p:cNvSpPr txBox="1"/>
              <p:nvPr/>
            </p:nvSpPr>
            <p:spPr>
              <a:xfrm>
                <a:off x="428281" y="5055044"/>
                <a:ext cx="2663711" cy="892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altLang="zh-CN">
                          <a:latin typeface="+mn-ea"/>
                        </a:rPr>
                        <m:t>precision</m:t>
                      </m:r>
                      <m:r>
                        <m:rPr>
                          <m:nor/>
                        </m:rPr>
                        <a:rPr lang="en-US" altLang="zh-CN">
                          <a:latin typeface="+mn-ea"/>
                        </a:rPr>
                        <m:t> </m:t>
                      </m:r>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𝑇𝑃</m:t>
                          </m:r>
                        </m:num>
                        <m:den>
                          <m:r>
                            <a:rPr lang="en-US" altLang="zh-CN" i="1">
                              <a:latin typeface="Cambria Math" panose="02040503050406030204" pitchFamily="18" charset="0"/>
                            </a:rPr>
                            <m:t>𝑇𝑃</m:t>
                          </m:r>
                          <m:r>
                            <a:rPr lang="en-US" altLang="zh-CN" i="1">
                              <a:latin typeface="Cambria Math" panose="02040503050406030204" pitchFamily="18" charset="0"/>
                            </a:rPr>
                            <m:t>+</m:t>
                          </m:r>
                          <m:r>
                            <a:rPr lang="en-US" altLang="zh-CN" i="1">
                              <a:latin typeface="Cambria Math" panose="02040503050406030204" pitchFamily="18" charset="0"/>
                            </a:rPr>
                            <m:t>𝐹𝑃</m:t>
                          </m:r>
                        </m:den>
                      </m:f>
                    </m:oMath>
                  </m:oMathPara>
                </a14:m>
                <a:endParaRPr lang="zh-CN" altLang="zh-CN" dirty="0">
                  <a:latin typeface="+mn-ea"/>
                </a:endParaRPr>
              </a:p>
              <a:p>
                <a:endParaRPr lang="zh-CN" altLang="en-US" dirty="0">
                  <a:latin typeface="+mn-ea"/>
                </a:endParaRPr>
              </a:p>
            </p:txBody>
          </p:sp>
        </mc:Choice>
        <mc:Fallback xmlns="">
          <p:sp>
            <p:nvSpPr>
              <p:cNvPr id="18" name="文本框 17">
                <a:extLst>
                  <a:ext uri="{FF2B5EF4-FFF2-40B4-BE49-F238E27FC236}">
                    <a16:creationId xmlns:a16="http://schemas.microsoft.com/office/drawing/2014/main" id="{DE4B3399-ADB3-75C6-966F-F7BA6E7C70CB}"/>
                  </a:ext>
                </a:extLst>
              </p:cNvPr>
              <p:cNvSpPr txBox="1">
                <a:spLocks noRot="1" noChangeAspect="1" noMove="1" noResize="1" noEditPoints="1" noAdjustHandles="1" noChangeArrowheads="1" noChangeShapeType="1" noTextEdit="1"/>
              </p:cNvSpPr>
              <p:nvPr/>
            </p:nvSpPr>
            <p:spPr>
              <a:xfrm>
                <a:off x="428281" y="5055044"/>
                <a:ext cx="2663711" cy="89248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DD5567D-2F9F-0132-ACAC-32D299F39D15}"/>
                  </a:ext>
                </a:extLst>
              </p:cNvPr>
              <p:cNvSpPr txBox="1"/>
              <p:nvPr/>
            </p:nvSpPr>
            <p:spPr>
              <a:xfrm>
                <a:off x="2847806" y="5055044"/>
                <a:ext cx="2385670" cy="892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altLang="zh-CN" sz="1800" kern="100" smtClean="0">
                          <a:effectLst/>
                          <a:latin typeface="+mn-ea"/>
                          <a:cs typeface="Arial" panose="020B0604020202020204" pitchFamily="34" charset="0"/>
                        </a:rPr>
                        <m:t>recall</m:t>
                      </m:r>
                      <m:r>
                        <m:rPr>
                          <m:nor/>
                        </m:rPr>
                        <a:rPr lang="en-US" altLang="zh-CN" sz="1800" kern="100" smtClean="0">
                          <a:effectLst/>
                          <a:latin typeface="+mn-ea"/>
                          <a:cs typeface="Arial" panose="020B0604020202020204" pitchFamily="34" charset="0"/>
                        </a:rPr>
                        <m:t> </m:t>
                      </m:r>
                      <m:r>
                        <a:rPr lang="en-US" altLang="zh-CN" sz="1800" i="1" kern="100">
                          <a:effectLst/>
                          <a:latin typeface="Cambria Math" panose="02040503050406030204" pitchFamily="18" charset="0"/>
                          <a:cs typeface="Arial" panose="020B0604020202020204" pitchFamily="34" charset="0"/>
                        </a:rPr>
                        <m:t>=</m:t>
                      </m:r>
                      <m:f>
                        <m:fPr>
                          <m:ctrlPr>
                            <a:rPr lang="zh-CN" altLang="zh-CN" sz="1800" i="1" kern="100">
                              <a:effectLst/>
                              <a:latin typeface="Cambria Math" panose="02040503050406030204" pitchFamily="18" charset="0"/>
                              <a:cs typeface="Arial" panose="020B0604020202020204" pitchFamily="34" charset="0"/>
                            </a:rPr>
                          </m:ctrlPr>
                        </m:fPr>
                        <m:num>
                          <m:r>
                            <a:rPr lang="en-US" altLang="zh-CN" sz="1800" i="1" kern="100">
                              <a:effectLst/>
                              <a:latin typeface="Cambria Math" panose="02040503050406030204" pitchFamily="18" charset="0"/>
                              <a:cs typeface="Arial" panose="020B0604020202020204" pitchFamily="34" charset="0"/>
                            </a:rPr>
                            <m:t>𝑇𝑃</m:t>
                          </m:r>
                        </m:num>
                        <m:den>
                          <m:r>
                            <a:rPr lang="en-US" altLang="zh-CN" sz="1800" i="1" kern="100">
                              <a:effectLst/>
                              <a:latin typeface="Cambria Math" panose="02040503050406030204" pitchFamily="18" charset="0"/>
                              <a:cs typeface="Arial" panose="020B0604020202020204" pitchFamily="34" charset="0"/>
                            </a:rPr>
                            <m:t>𝑇𝑃</m:t>
                          </m:r>
                          <m:r>
                            <a:rPr lang="en-US" altLang="zh-CN" sz="1800" i="1" kern="100">
                              <a:effectLst/>
                              <a:latin typeface="Cambria Math" panose="02040503050406030204" pitchFamily="18" charset="0"/>
                              <a:cs typeface="Arial" panose="020B0604020202020204" pitchFamily="34" charset="0"/>
                            </a:rPr>
                            <m:t>+</m:t>
                          </m:r>
                          <m:r>
                            <a:rPr lang="en-US" altLang="zh-CN" sz="1800" i="1" kern="100">
                              <a:effectLst/>
                              <a:latin typeface="Cambria Math" panose="02040503050406030204" pitchFamily="18" charset="0"/>
                              <a:cs typeface="Arial" panose="020B0604020202020204" pitchFamily="34" charset="0"/>
                            </a:rPr>
                            <m:t>𝐹𝑁</m:t>
                          </m:r>
                        </m:den>
                      </m:f>
                    </m:oMath>
                  </m:oMathPara>
                </a14:m>
                <a:endParaRPr lang="zh-CN" altLang="zh-CN" sz="1800" kern="100" dirty="0">
                  <a:effectLst/>
                  <a:latin typeface="+mn-ea"/>
                  <a:cs typeface="Arial" panose="020B0604020202020204" pitchFamily="34" charset="0"/>
                </a:endParaRPr>
              </a:p>
              <a:p>
                <a:endParaRPr lang="zh-CN" altLang="en-US" dirty="0">
                  <a:latin typeface="+mn-ea"/>
                </a:endParaRPr>
              </a:p>
            </p:txBody>
          </p:sp>
        </mc:Choice>
        <mc:Fallback xmlns="">
          <p:sp>
            <p:nvSpPr>
              <p:cNvPr id="21" name="文本框 20">
                <a:extLst>
                  <a:ext uri="{FF2B5EF4-FFF2-40B4-BE49-F238E27FC236}">
                    <a16:creationId xmlns:a16="http://schemas.microsoft.com/office/drawing/2014/main" id="{0DD5567D-2F9F-0132-ACAC-32D299F39D15}"/>
                  </a:ext>
                </a:extLst>
              </p:cNvPr>
              <p:cNvSpPr txBox="1">
                <a:spLocks noRot="1" noChangeAspect="1" noMove="1" noResize="1" noEditPoints="1" noAdjustHandles="1" noChangeArrowheads="1" noChangeShapeType="1" noTextEdit="1"/>
              </p:cNvSpPr>
              <p:nvPr/>
            </p:nvSpPr>
            <p:spPr>
              <a:xfrm>
                <a:off x="2847806" y="5055044"/>
                <a:ext cx="2385670" cy="89248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0D7750B7-7382-6D66-300B-956C005D0D8D}"/>
                  </a:ext>
                </a:extLst>
              </p:cNvPr>
              <p:cNvSpPr txBox="1"/>
              <p:nvPr/>
            </p:nvSpPr>
            <p:spPr>
              <a:xfrm>
                <a:off x="5366334" y="5173410"/>
                <a:ext cx="103446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kern="100">
                          <a:latin typeface="Cambria Math" panose="02040503050406030204" pitchFamily="18" charset="0"/>
                          <a:cs typeface="Arial" panose="020B0604020202020204" pitchFamily="34" charset="0"/>
                        </a:rPr>
                        <m:t>MAP</m:t>
                      </m:r>
                    </m:oMath>
                  </m:oMathPara>
                </a14:m>
                <a:endParaRPr lang="zh-CN" altLang="zh-CN" sz="1800" kern="100" dirty="0">
                  <a:effectLst/>
                  <a:latin typeface="+mn-ea"/>
                  <a:cs typeface="Arial" panose="020B0604020202020204" pitchFamily="34" charset="0"/>
                </a:endParaRPr>
              </a:p>
              <a:p>
                <a:endParaRPr lang="zh-CN" altLang="en-US" dirty="0">
                  <a:latin typeface="+mn-ea"/>
                </a:endParaRPr>
              </a:p>
            </p:txBody>
          </p:sp>
        </mc:Choice>
        <mc:Fallback xmlns="">
          <p:sp>
            <p:nvSpPr>
              <p:cNvPr id="22" name="文本框 21">
                <a:extLst>
                  <a:ext uri="{FF2B5EF4-FFF2-40B4-BE49-F238E27FC236}">
                    <a16:creationId xmlns:a16="http://schemas.microsoft.com/office/drawing/2014/main" id="{0D7750B7-7382-6D66-300B-956C005D0D8D}"/>
                  </a:ext>
                </a:extLst>
              </p:cNvPr>
              <p:cNvSpPr txBox="1">
                <a:spLocks noRot="1" noChangeAspect="1" noMove="1" noResize="1" noEditPoints="1" noAdjustHandles="1" noChangeArrowheads="1" noChangeShapeType="1" noTextEdit="1"/>
              </p:cNvSpPr>
              <p:nvPr/>
            </p:nvSpPr>
            <p:spPr>
              <a:xfrm>
                <a:off x="5366334" y="5173410"/>
                <a:ext cx="1034468" cy="64633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58FFA2F4-04FB-91F7-1811-CA80FE43A750}"/>
                  </a:ext>
                </a:extLst>
              </p:cNvPr>
              <p:cNvSpPr txBox="1"/>
              <p:nvPr/>
            </p:nvSpPr>
            <p:spPr>
              <a:xfrm>
                <a:off x="6618533" y="5162577"/>
                <a:ext cx="1034468" cy="6472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kern="100">
                          <a:latin typeface="Cambria Math" panose="02040503050406030204" pitchFamily="18" charset="0"/>
                          <a:cs typeface="Arial" panose="020B0604020202020204" pitchFamily="34" charset="0"/>
                        </a:rPr>
                        <m:t>HR</m:t>
                      </m:r>
                    </m:oMath>
                  </m:oMathPara>
                </a14:m>
                <a:endParaRPr lang="zh-CN" altLang="zh-CN" sz="1800" kern="100" dirty="0">
                  <a:effectLst/>
                  <a:latin typeface="+mn-ea"/>
                  <a:cs typeface="Arial" panose="020B0604020202020204" pitchFamily="34" charset="0"/>
                </a:endParaRPr>
              </a:p>
              <a:p>
                <a:endParaRPr lang="zh-CN" altLang="en-US" dirty="0">
                  <a:latin typeface="+mn-ea"/>
                </a:endParaRPr>
              </a:p>
            </p:txBody>
          </p:sp>
        </mc:Choice>
        <mc:Fallback xmlns="">
          <p:sp>
            <p:nvSpPr>
              <p:cNvPr id="23" name="文本框 22">
                <a:extLst>
                  <a:ext uri="{FF2B5EF4-FFF2-40B4-BE49-F238E27FC236}">
                    <a16:creationId xmlns:a16="http://schemas.microsoft.com/office/drawing/2014/main" id="{58FFA2F4-04FB-91F7-1811-CA80FE43A750}"/>
                  </a:ext>
                </a:extLst>
              </p:cNvPr>
              <p:cNvSpPr txBox="1">
                <a:spLocks noRot="1" noChangeAspect="1" noMove="1" noResize="1" noEditPoints="1" noAdjustHandles="1" noChangeArrowheads="1" noChangeShapeType="1" noTextEdit="1"/>
              </p:cNvSpPr>
              <p:nvPr/>
            </p:nvSpPr>
            <p:spPr>
              <a:xfrm>
                <a:off x="6618533" y="5162577"/>
                <a:ext cx="1034468" cy="647293"/>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5930605"/>
      </p:ext>
    </p:extLst>
  </p:cSld>
  <p:clrMapOvr>
    <a:masterClrMapping/>
  </p:clrMapOvr>
  <p:transition>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27C5EBA-3DDA-48B7-9195-2EBCE2035F5E}"/>
              </a:ext>
            </a:extLst>
          </p:cNvPr>
          <p:cNvSpPr>
            <a:spLocks noGrp="1"/>
          </p:cNvSpPr>
          <p:nvPr>
            <p:ph type="sldNum" sz="quarter" idx="12"/>
          </p:nvPr>
        </p:nvSpPr>
        <p:spPr/>
        <p:txBody>
          <a:bodyPr/>
          <a:lstStyle/>
          <a:p>
            <a:fld id="{72A5E12F-523A-4D75-95A2-779F57F5D9E2}" type="slidenum">
              <a:rPr lang="zh-CN" altLang="en-US" smtClean="0"/>
              <a:t>14</a:t>
            </a:fld>
            <a:endParaRPr lang="zh-CN" altLang="en-US"/>
          </a:p>
        </p:txBody>
      </p:sp>
      <p:sp>
        <p:nvSpPr>
          <p:cNvPr id="4" name="文本框 3">
            <a:extLst>
              <a:ext uri="{FF2B5EF4-FFF2-40B4-BE49-F238E27FC236}">
                <a16:creationId xmlns:a16="http://schemas.microsoft.com/office/drawing/2014/main" id="{12FB7146-D7DF-4F3E-B04E-1A0EBEC0ABCE}"/>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实验</a:t>
            </a:r>
            <a:r>
              <a:rPr lang="en-US" altLang="zh-CN" sz="2800" b="1" spc="200" dirty="0">
                <a:solidFill>
                  <a:schemeClr val="bg1"/>
                </a:solidFill>
                <a:latin typeface="Calibri" panose="020F0502020204030204" pitchFamily="34" charset="0"/>
                <a:ea typeface="微软雅黑" panose="020B0503020204020204" pitchFamily="34" charset="-122"/>
              </a:rPr>
              <a:t>-</a:t>
            </a:r>
            <a:r>
              <a:rPr lang="zh-CN" altLang="en-US" sz="2800" b="1" spc="200" dirty="0">
                <a:solidFill>
                  <a:schemeClr val="bg1"/>
                </a:solidFill>
                <a:latin typeface="Calibri" panose="020F0502020204030204" pitchFamily="34" charset="0"/>
                <a:ea typeface="微软雅黑" panose="020B0503020204020204" pitchFamily="34" charset="-122"/>
              </a:rPr>
              <a:t>数据集</a:t>
            </a:r>
          </a:p>
        </p:txBody>
      </p:sp>
      <p:sp>
        <p:nvSpPr>
          <p:cNvPr id="14" name="文本框 13">
            <a:extLst>
              <a:ext uri="{FF2B5EF4-FFF2-40B4-BE49-F238E27FC236}">
                <a16:creationId xmlns:a16="http://schemas.microsoft.com/office/drawing/2014/main" id="{76BFCE77-BDD2-4870-B5C7-FB5EE4EEF30D}"/>
              </a:ext>
            </a:extLst>
          </p:cNvPr>
          <p:cNvSpPr txBox="1"/>
          <p:nvPr/>
        </p:nvSpPr>
        <p:spPr>
          <a:xfrm>
            <a:off x="428281" y="1090508"/>
            <a:ext cx="1607909" cy="400110"/>
          </a:xfrm>
          <a:prstGeom prst="rect">
            <a:avLst/>
          </a:prstGeom>
          <a:noFill/>
        </p:spPr>
        <p:txBody>
          <a:bodyPr wrap="square" rtlCol="0">
            <a:spAutoFit/>
          </a:bodyPr>
          <a:lstStyle/>
          <a:p>
            <a:r>
              <a:rPr lang="zh-CN" altLang="en-US" sz="2000" b="1" dirty="0">
                <a:latin typeface="Calibri" panose="020F0502020204030204" pitchFamily="34" charset="0"/>
                <a:ea typeface="微软雅黑" panose="020B0503020204020204" pitchFamily="34" charset="-122"/>
              </a:rPr>
              <a:t>合成数据集</a:t>
            </a:r>
            <a:endParaRPr lang="en-US" altLang="zh-CN" sz="2000" b="1" dirty="0">
              <a:latin typeface="Calibri" panose="020F0502020204030204" pitchFamily="34" charset="0"/>
              <a:ea typeface="微软雅黑" panose="020B0503020204020204" pitchFamily="34" charset="-122"/>
            </a:endParaRPr>
          </a:p>
        </p:txBody>
      </p:sp>
      <p:sp>
        <p:nvSpPr>
          <p:cNvPr id="8" name="文本框 7">
            <a:extLst>
              <a:ext uri="{FF2B5EF4-FFF2-40B4-BE49-F238E27FC236}">
                <a16:creationId xmlns:a16="http://schemas.microsoft.com/office/drawing/2014/main" id="{4BA5D28D-2C2F-A0F7-D2E3-A722637F6F12}"/>
              </a:ext>
            </a:extLst>
          </p:cNvPr>
          <p:cNvSpPr txBox="1"/>
          <p:nvPr/>
        </p:nvSpPr>
        <p:spPr>
          <a:xfrm>
            <a:off x="450018" y="4031144"/>
            <a:ext cx="1607910" cy="400110"/>
          </a:xfrm>
          <a:prstGeom prst="rect">
            <a:avLst/>
          </a:prstGeom>
          <a:noFill/>
        </p:spPr>
        <p:txBody>
          <a:bodyPr wrap="square" rtlCol="0">
            <a:spAutoFit/>
          </a:bodyPr>
          <a:lstStyle/>
          <a:p>
            <a:r>
              <a:rPr lang="zh-CN" altLang="en-US" sz="2000" b="1" dirty="0">
                <a:latin typeface="Calibri" panose="020F0502020204030204" pitchFamily="34" charset="0"/>
                <a:ea typeface="微软雅黑" panose="020B0503020204020204" pitchFamily="34" charset="-122"/>
              </a:rPr>
              <a:t>真实数据集</a:t>
            </a:r>
            <a:endParaRPr lang="en-US" altLang="zh-CN" sz="2000" b="1" dirty="0">
              <a:latin typeface="Calibri" panose="020F0502020204030204" pitchFamily="34" charset="0"/>
              <a:ea typeface="微软雅黑" panose="020B0503020204020204" pitchFamily="34" charset="-122"/>
            </a:endParaRP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7EEBC854-85B6-70D5-D906-6FFA64D8E448}"/>
                  </a:ext>
                </a:extLst>
              </p:cNvPr>
              <p:cNvSpPr txBox="1"/>
              <p:nvPr/>
            </p:nvSpPr>
            <p:spPr>
              <a:xfrm>
                <a:off x="435895" y="1642185"/>
                <a:ext cx="7923912" cy="1754326"/>
              </a:xfrm>
              <a:prstGeom prst="rect">
                <a:avLst/>
              </a:prstGeom>
              <a:noFill/>
            </p:spPr>
            <p:txBody>
              <a:bodyPr wrap="square" rtlCol="0">
                <a:spAutoFit/>
              </a:bodyPr>
              <a:lstStyle/>
              <a:p>
                <a:r>
                  <a:rPr lang="zh-CN" altLang="en-US" dirty="0"/>
                  <a:t>对于每个数据点</a:t>
                </a:r>
                <a14:m>
                  <m:oMath xmlns:m="http://schemas.openxmlformats.org/officeDocument/2006/math">
                    <m:d>
                      <m:dPr>
                        <m:begChr m:val="⟨"/>
                        <m:endChr m:val="⟩"/>
                        <m:ctrlPr>
                          <a:rPr lang="zh-CN" altLang="en-US" i="1">
                            <a:solidFill>
                              <a:srgbClr val="836967"/>
                            </a:solidFill>
                            <a:latin typeface="Cambria Math" panose="02040503050406030204" pitchFamily="18" charset="0"/>
                          </a:rPr>
                        </m:ctrlPr>
                      </m:dPr>
                      <m:e>
                        <m:r>
                          <m:rPr>
                            <m:sty m:val="p"/>
                          </m:rPr>
                          <a:rPr lang="en-US" altLang="zh-CN" b="0" i="0" smtClean="0">
                            <a:solidFill>
                              <a:schemeClr val="tx1"/>
                            </a:solidFill>
                            <a:latin typeface="Cambria Math" panose="02040503050406030204" pitchFamily="18" charset="0"/>
                          </a:rPr>
                          <m:t>r</m:t>
                        </m:r>
                        <m:r>
                          <a:rPr lang="zh-CN" altLang="en-US">
                            <a:latin typeface="Cambria Math" panose="02040503050406030204" pitchFamily="18" charset="0"/>
                          </a:rPr>
                          <m:t>,</m:t>
                        </m:r>
                        <m:r>
                          <m:rPr>
                            <m:sty m:val="p"/>
                          </m:rPr>
                          <a:rPr lang="en-US" altLang="zh-CN" b="0" i="0" smtClean="0">
                            <a:latin typeface="Cambria Math" panose="02040503050406030204" pitchFamily="18" charset="0"/>
                          </a:rPr>
                          <m:t>t</m:t>
                        </m:r>
                        <m:r>
                          <a:rPr lang="zh-CN" altLang="en-US">
                            <a:latin typeface="Cambria Math" panose="02040503050406030204" pitchFamily="18" charset="0"/>
                          </a:rPr>
                          <m:t>,</m:t>
                        </m:r>
                        <m:r>
                          <a:rPr lang="en-US" altLang="zh-CN" b="0" i="1" smtClean="0">
                            <a:latin typeface="Cambria Math" panose="02040503050406030204" pitchFamily="18" charset="0"/>
                          </a:rPr>
                          <m:t>𝑣</m:t>
                        </m:r>
                        <m:r>
                          <a:rPr lang="zh-CN" altLang="en-US" i="1" smtClean="0">
                            <a:solidFill>
                              <a:srgbClr val="836967"/>
                            </a:solidFill>
                            <a:latin typeface="Cambria Math" panose="02040503050406030204" pitchFamily="18" charset="0"/>
                          </a:rPr>
                          <m:t> </m:t>
                        </m:r>
                      </m:e>
                    </m:d>
                  </m:oMath>
                </a14:m>
                <a:r>
                  <a:rPr lang="en-US" altLang="zh-CN" dirty="0"/>
                  <a:t>, </a:t>
                </a:r>
                <a:r>
                  <a:rPr lang="zh-CN" altLang="en-US" dirty="0"/>
                  <a:t>以一周为周期，其中</a:t>
                </a:r>
                <a14:m>
                  <m:oMath xmlns:m="http://schemas.openxmlformats.org/officeDocument/2006/math">
                    <m:r>
                      <m:rPr>
                        <m:sty m:val="p"/>
                      </m:rPr>
                      <a:rPr lang="en-US" altLang="zh-CN" i="1" dirty="0">
                        <a:latin typeface="Cambria Math" panose="02040503050406030204" pitchFamily="18" charset="0"/>
                      </a:rPr>
                      <m:t>t</m:t>
                    </m:r>
                    <m:r>
                      <a:rPr lang="en-US" altLang="zh-CN" b="0" i="1" dirty="0" smtClean="0">
                        <a:latin typeface="Cambria Math" panose="02040503050406030204" pitchFamily="18" charset="0"/>
                      </a:rPr>
                      <m:t>=</m:t>
                    </m:r>
                    <m:r>
                      <m:rPr>
                        <m:sty m:val="p"/>
                      </m:rPr>
                      <a:rPr lang="en-US" altLang="zh-CN" i="1" dirty="0">
                        <a:latin typeface="Cambria Math" panose="02040503050406030204" pitchFamily="18" charset="0"/>
                      </a:rPr>
                      <m:t>t</m:t>
                    </m:r>
                    <m:r>
                      <a:rPr lang="en-US" altLang="zh-CN" b="0" i="1" dirty="0" smtClean="0">
                        <a:latin typeface="Cambria Math" panose="02040503050406030204" pitchFamily="18" charset="0"/>
                      </a:rPr>
                      <m:t> % 168</m:t>
                    </m:r>
                    <m:r>
                      <a:rPr lang="en-US" altLang="zh-CN" b="0" i="0" dirty="0" smtClean="0">
                        <a:latin typeface="Cambria Math" panose="02040503050406030204" pitchFamily="18" charset="0"/>
                      </a:rPr>
                      <m:t> </m:t>
                    </m:r>
                    <m:r>
                      <a:rPr lang="zh-CN" altLang="en-US" i="1" dirty="0">
                        <a:latin typeface="Cambria Math" panose="02040503050406030204" pitchFamily="18" charset="0"/>
                      </a:rPr>
                      <m:t>，</m:t>
                    </m:r>
                  </m:oMath>
                </a14:m>
                <a:r>
                  <a:rPr lang="en-US" altLang="zh-CN" dirty="0"/>
                  <a:t>168 = 24(h) x 7(day)</a:t>
                </a:r>
                <a:r>
                  <a:rPr lang="zh-CN" altLang="en-US" dirty="0"/>
                  <a:t>。</a:t>
                </a:r>
                <a:endParaRPr lang="en-US" altLang="zh-CN" dirty="0"/>
              </a:p>
              <a:p>
                <a:r>
                  <a:rPr lang="zh-CN" altLang="en-US" b="0" i="0" dirty="0">
                    <a:solidFill>
                      <a:srgbClr val="000000"/>
                    </a:solidFill>
                    <a:effectLst/>
                    <a:latin typeface="微软雅黑" panose="020B0503020204020204" pitchFamily="34" charset="-122"/>
                    <a:ea typeface="微软雅黑" panose="020B0503020204020204" pitchFamily="34" charset="-122"/>
                  </a:rPr>
                  <a:t>沿着时间轴合成数据集，并通过将原始值与一个均值为</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、方差为</a:t>
                </a:r>
                <a:r>
                  <a:rPr lang="en-US" altLang="zh-CN" b="0" i="0" dirty="0">
                    <a:solidFill>
                      <a:srgbClr val="000000"/>
                    </a:solidFill>
                    <a:effectLst/>
                    <a:latin typeface="微软雅黑" panose="020B0503020204020204" pitchFamily="34" charset="-122"/>
                    <a:ea typeface="微软雅黑" panose="020B0503020204020204" pitchFamily="34" charset="-122"/>
                  </a:rPr>
                  <a:t>0.1</a:t>
                </a:r>
                <a:r>
                  <a:rPr lang="zh-CN" altLang="en-US" b="0" i="0" dirty="0">
                    <a:solidFill>
                      <a:srgbClr val="000000"/>
                    </a:solidFill>
                    <a:effectLst/>
                    <a:latin typeface="微软雅黑" panose="020B0503020204020204" pitchFamily="34" charset="-122"/>
                    <a:ea typeface="微软雅黑" panose="020B0503020204020204" pitchFamily="34" charset="-122"/>
                  </a:rPr>
                  <a:t>的正态分布采样的因子相乘，添加</a:t>
                </a:r>
                <a:r>
                  <a:rPr lang="en-US" altLang="zh-CN" b="0" i="0" dirty="0">
                    <a:solidFill>
                      <a:srgbClr val="FF0000"/>
                    </a:solidFill>
                    <a:effectLst/>
                    <a:latin typeface="微软雅黑" panose="020B0503020204020204" pitchFamily="34" charset="-122"/>
                    <a:ea typeface="微软雅黑" panose="020B0503020204020204" pitchFamily="34" charset="-122"/>
                  </a:rPr>
                  <a:t>10%</a:t>
                </a:r>
                <a:r>
                  <a:rPr lang="zh-CN" altLang="en-US" b="0" i="0" dirty="0">
                    <a:solidFill>
                      <a:srgbClr val="FF0000"/>
                    </a:solidFill>
                    <a:effectLst/>
                    <a:latin typeface="微软雅黑" panose="020B0503020204020204" pitchFamily="34" charset="-122"/>
                    <a:ea typeface="微软雅黑" panose="020B0503020204020204" pitchFamily="34" charset="-122"/>
                  </a:rPr>
                  <a:t>的噪声</a:t>
                </a:r>
                <a:r>
                  <a:rPr lang="zh-CN" altLang="en-US" b="0" i="0" dirty="0">
                    <a:solidFill>
                      <a:srgbClr val="000000"/>
                    </a:solidFill>
                    <a:effectLst/>
                    <a:latin typeface="微软雅黑" panose="020B0503020204020204" pitchFamily="34" charset="-122"/>
                    <a:ea typeface="微软雅黑" panose="020B0503020204020204" pitchFamily="34" charset="-122"/>
                  </a:rPr>
                  <a:t>。为了模拟真实世界的情况，当城市动态减少</a:t>
                </a:r>
                <a:r>
                  <a:rPr lang="en-US" altLang="zh-CN" b="0" i="0" dirty="0">
                    <a:solidFill>
                      <a:srgbClr val="000000"/>
                    </a:solidFill>
                    <a:effectLst/>
                    <a:latin typeface="微软雅黑" panose="020B0503020204020204" pitchFamily="34" charset="-122"/>
                    <a:ea typeface="微软雅黑" panose="020B0503020204020204" pitchFamily="34" charset="-122"/>
                  </a:rPr>
                  <a:t>50%</a:t>
                </a:r>
                <a:r>
                  <a:rPr lang="zh-CN" altLang="en-US" b="0" i="0" dirty="0">
                    <a:solidFill>
                      <a:srgbClr val="000000"/>
                    </a:solidFill>
                    <a:effectLst/>
                    <a:latin typeface="微软雅黑" panose="020B0503020204020204" pitchFamily="34" charset="-122"/>
                    <a:ea typeface="微软雅黑" panose="020B0503020204020204" pitchFamily="34" charset="-122"/>
                  </a:rPr>
                  <a:t>时，我们根据真实数据集的观测确定天气分区和影响，添加了</a:t>
                </a:r>
                <a:r>
                  <a:rPr lang="en-US" altLang="zh-CN" b="0" i="0" dirty="0">
                    <a:solidFill>
                      <a:srgbClr val="000000"/>
                    </a:solidFill>
                    <a:effectLst/>
                    <a:latin typeface="微软雅黑" panose="020B0503020204020204" pitchFamily="34" charset="-122"/>
                    <a:ea typeface="微软雅黑" panose="020B0503020204020204" pitchFamily="34" charset="-122"/>
                  </a:rPr>
                  <a:t>10%</a:t>
                </a:r>
                <a:r>
                  <a:rPr lang="zh-CN" altLang="en-US" b="0" i="0" dirty="0">
                    <a:solidFill>
                      <a:srgbClr val="000000"/>
                    </a:solidFill>
                    <a:effectLst/>
                    <a:latin typeface="微软雅黑" panose="020B0503020204020204" pitchFamily="34" charset="-122"/>
                    <a:ea typeface="微软雅黑" panose="020B0503020204020204" pitchFamily="34" charset="-122"/>
                  </a:rPr>
                  <a:t>的雨雪天气 。最后，为了注入异常事件，当假设存在异常事件时，我们将城市动态</a:t>
                </a:r>
                <a:r>
                  <a:rPr lang="zh-CN" altLang="en-US" b="0" i="0" dirty="0">
                    <a:solidFill>
                      <a:srgbClr val="FF0000"/>
                    </a:solidFill>
                    <a:effectLst/>
                    <a:latin typeface="微软雅黑" panose="020B0503020204020204" pitchFamily="34" charset="-122"/>
                    <a:ea typeface="微软雅黑" panose="020B0503020204020204" pitchFamily="34" charset="-122"/>
                  </a:rPr>
                  <a:t>乘以权值参数</a:t>
                </a:r>
                <a:r>
                  <a:rPr lang="en-US" altLang="zh-CN" b="0" i="0" dirty="0">
                    <a:solidFill>
                      <a:srgbClr val="FF0000"/>
                    </a:solidFill>
                    <a:effectLst/>
                    <a:latin typeface="微软雅黑" panose="020B0503020204020204" pitchFamily="34" charset="-122"/>
                    <a:ea typeface="微软雅黑" panose="020B0503020204020204" pitchFamily="34" charset="-122"/>
                  </a:rPr>
                  <a:t>w</a:t>
                </a:r>
                <a:r>
                  <a:rPr lang="zh-CN" altLang="en-US" b="0" i="0" dirty="0">
                    <a:solidFill>
                      <a:srgbClr val="000000"/>
                    </a:solidFill>
                    <a:effectLst/>
                    <a:latin typeface="微软雅黑" panose="020B0503020204020204" pitchFamily="34" charset="-122"/>
                    <a:ea typeface="微软雅黑" panose="020B0503020204020204" pitchFamily="34" charset="-122"/>
                  </a:rPr>
                  <a:t>。</a:t>
                </a:r>
                <a:endParaRPr lang="zh-CN" altLang="en-US" dirty="0"/>
              </a:p>
            </p:txBody>
          </p:sp>
        </mc:Choice>
        <mc:Fallback>
          <p:sp>
            <p:nvSpPr>
              <p:cNvPr id="6" name="文本框 5">
                <a:extLst>
                  <a:ext uri="{FF2B5EF4-FFF2-40B4-BE49-F238E27FC236}">
                    <a16:creationId xmlns:a16="http://schemas.microsoft.com/office/drawing/2014/main" id="{7EEBC854-85B6-70D5-D906-6FFA64D8E448}"/>
                  </a:ext>
                </a:extLst>
              </p:cNvPr>
              <p:cNvSpPr txBox="1">
                <a:spLocks noRot="1" noChangeAspect="1" noMove="1" noResize="1" noEditPoints="1" noAdjustHandles="1" noChangeArrowheads="1" noChangeShapeType="1" noTextEdit="1"/>
              </p:cNvSpPr>
              <p:nvPr/>
            </p:nvSpPr>
            <p:spPr>
              <a:xfrm>
                <a:off x="435895" y="1642185"/>
                <a:ext cx="7923912" cy="1754326"/>
              </a:xfrm>
              <a:prstGeom prst="rect">
                <a:avLst/>
              </a:prstGeom>
              <a:blipFill>
                <a:blip r:embed="rId3"/>
                <a:stretch>
                  <a:fillRect l="-693" t="-2083" r="-3541" b="-4167"/>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DDCE07AA-C552-3D8D-D449-6018E16A1788}"/>
              </a:ext>
            </a:extLst>
          </p:cNvPr>
          <p:cNvSpPr txBox="1"/>
          <p:nvPr/>
        </p:nvSpPr>
        <p:spPr>
          <a:xfrm>
            <a:off x="435895" y="4544376"/>
            <a:ext cx="7923912" cy="646331"/>
          </a:xfrm>
          <a:prstGeom prst="rect">
            <a:avLst/>
          </a:prstGeom>
          <a:noFill/>
        </p:spPr>
        <p:txBody>
          <a:bodyPr wrap="square" rtlCol="0">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收集了</a:t>
            </a:r>
            <a:r>
              <a:rPr lang="en-US" altLang="zh-CN" b="0" i="0" dirty="0">
                <a:solidFill>
                  <a:srgbClr val="000000"/>
                </a:solidFill>
                <a:effectLst/>
                <a:latin typeface="微软雅黑" panose="020B0503020204020204" pitchFamily="34" charset="-122"/>
                <a:ea typeface="微软雅黑" panose="020B0503020204020204" pitchFamily="34" charset="-122"/>
              </a:rPr>
              <a:t>2017</a:t>
            </a:r>
            <a:r>
              <a:rPr lang="zh-CN" altLang="en-US" b="0" i="0" dirty="0">
                <a:solidFill>
                  <a:srgbClr val="000000"/>
                </a:solidFill>
                <a:effectLst/>
                <a:latin typeface="微软雅黑" panose="020B0503020204020204" pitchFamily="34" charset="-122"/>
                <a:ea typeface="微软雅黑" panose="020B0503020204020204" pitchFamily="34" charset="-122"/>
              </a:rPr>
              <a:t>年</a:t>
            </a:r>
            <a:r>
              <a:rPr lang="en-US" altLang="zh-CN" b="0" i="0" dirty="0">
                <a:solidFill>
                  <a:srgbClr val="000000"/>
                </a:solidFill>
                <a:effectLst/>
                <a:latin typeface="微软雅黑" panose="020B0503020204020204" pitchFamily="34" charset="-122"/>
                <a:ea typeface="微软雅黑" panose="020B0503020204020204" pitchFamily="34" charset="-122"/>
              </a:rPr>
              <a:t>11</a:t>
            </a:r>
            <a:r>
              <a:rPr lang="zh-CN" altLang="en-US" b="0" i="0" dirty="0">
                <a:solidFill>
                  <a:srgbClr val="000000"/>
                </a:solidFill>
                <a:effectLst/>
                <a:latin typeface="微软雅黑" panose="020B0503020204020204" pitchFamily="34" charset="-122"/>
                <a:ea typeface="微软雅黑" panose="020B0503020204020204" pitchFamily="34" charset="-122"/>
              </a:rPr>
              <a:t>月至</a:t>
            </a:r>
            <a:r>
              <a:rPr lang="en-US" altLang="zh-CN" b="0" i="0" dirty="0">
                <a:solidFill>
                  <a:srgbClr val="000000"/>
                </a:solidFill>
                <a:effectLst/>
                <a:latin typeface="微软雅黑" panose="020B0503020204020204" pitchFamily="34" charset="-122"/>
                <a:ea typeface="微软雅黑" panose="020B0503020204020204" pitchFamily="34" charset="-122"/>
              </a:rPr>
              <a:t>12</a:t>
            </a:r>
            <a:r>
              <a:rPr lang="zh-CN" altLang="en-US" b="0" i="0" dirty="0">
                <a:solidFill>
                  <a:srgbClr val="000000"/>
                </a:solidFill>
                <a:effectLst/>
                <a:latin typeface="微软雅黑" panose="020B0503020204020204" pitchFamily="34" charset="-122"/>
                <a:ea typeface="微软雅黑" panose="020B0503020204020204" pitchFamily="34" charset="-122"/>
              </a:rPr>
              <a:t>月两个月内发生在纽约的</a:t>
            </a:r>
            <a:r>
              <a:rPr lang="en-US" altLang="zh-CN" b="0" i="0" dirty="0">
                <a:solidFill>
                  <a:srgbClr val="000000"/>
                </a:solidFill>
                <a:effectLst/>
                <a:latin typeface="微软雅黑" panose="020B0503020204020204" pitchFamily="34" charset="-122"/>
                <a:ea typeface="微软雅黑" panose="020B0503020204020204" pitchFamily="34" charset="-122"/>
              </a:rPr>
              <a:t>20</a:t>
            </a:r>
            <a:r>
              <a:rPr lang="zh-CN" altLang="en-US" dirty="0">
                <a:solidFill>
                  <a:srgbClr val="000000"/>
                </a:solidFill>
                <a:latin typeface="微软雅黑" panose="020B0503020204020204" pitchFamily="34" charset="-122"/>
                <a:ea typeface="微软雅黑" panose="020B0503020204020204" pitchFamily="34" charset="-122"/>
              </a:rPr>
              <a:t>种异常</a:t>
            </a:r>
            <a:r>
              <a:rPr lang="zh-CN" altLang="en-US" b="0" i="0" dirty="0">
                <a:solidFill>
                  <a:srgbClr val="000000"/>
                </a:solidFill>
                <a:effectLst/>
                <a:latin typeface="微软雅黑" panose="020B0503020204020204" pitchFamily="34" charset="-122"/>
                <a:ea typeface="微软雅黑" panose="020B0503020204020204" pitchFamily="34" charset="-122"/>
              </a:rPr>
              <a:t>事件，将每种报告的</a:t>
            </a:r>
            <a:r>
              <a:rPr lang="en-US" altLang="zh-CN" b="0" i="0" dirty="0">
                <a:solidFill>
                  <a:srgbClr val="FF0000"/>
                </a:solidFill>
                <a:effectLst/>
                <a:latin typeface="微软雅黑" panose="020B0503020204020204" pitchFamily="34" charset="-122"/>
                <a:ea typeface="微软雅黑" panose="020B0503020204020204" pitchFamily="34" charset="-122"/>
              </a:rPr>
              <a:t>10%</a:t>
            </a:r>
            <a:r>
              <a:rPr lang="zh-CN" altLang="en-US" b="0" i="0" dirty="0">
                <a:solidFill>
                  <a:srgbClr val="FF0000"/>
                </a:solidFill>
                <a:effectLst/>
                <a:latin typeface="微软雅黑" panose="020B0503020204020204" pitchFamily="34" charset="-122"/>
                <a:ea typeface="微软雅黑" panose="020B0503020204020204" pitchFamily="34" charset="-122"/>
              </a:rPr>
              <a:t>最异常</a:t>
            </a:r>
            <a:r>
              <a:rPr lang="zh-CN" altLang="en-US" b="0" i="0" dirty="0">
                <a:solidFill>
                  <a:srgbClr val="000000"/>
                </a:solidFill>
                <a:effectLst/>
                <a:latin typeface="微软雅黑" panose="020B0503020204020204" pitchFamily="34" charset="-122"/>
                <a:ea typeface="微软雅黑" panose="020B0503020204020204" pitchFamily="34" charset="-122"/>
              </a:rPr>
              <a:t>的数据点标记为异常。</a:t>
            </a:r>
            <a:endParaRPr lang="zh-CN" altLang="en-US" dirty="0"/>
          </a:p>
        </p:txBody>
      </p:sp>
    </p:spTree>
    <p:extLst>
      <p:ext uri="{BB962C8B-B14F-4D97-AF65-F5344CB8AC3E}">
        <p14:creationId xmlns:p14="http://schemas.microsoft.com/office/powerpoint/2010/main" val="2486063491"/>
      </p:ext>
    </p:extLst>
  </p:cSld>
  <p:clrMapOvr>
    <a:masterClrMapping/>
  </p:clrMapOvr>
  <p:transition>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27C5EBA-3DDA-48B7-9195-2EBCE2035F5E}"/>
              </a:ext>
            </a:extLst>
          </p:cNvPr>
          <p:cNvSpPr>
            <a:spLocks noGrp="1"/>
          </p:cNvSpPr>
          <p:nvPr>
            <p:ph type="sldNum" sz="quarter" idx="12"/>
          </p:nvPr>
        </p:nvSpPr>
        <p:spPr/>
        <p:txBody>
          <a:bodyPr/>
          <a:lstStyle/>
          <a:p>
            <a:fld id="{72A5E12F-523A-4D75-95A2-779F57F5D9E2}" type="slidenum">
              <a:rPr lang="zh-CN" altLang="en-US" smtClean="0"/>
              <a:t>15</a:t>
            </a:fld>
            <a:endParaRPr lang="zh-CN" altLang="en-US"/>
          </a:p>
        </p:txBody>
      </p:sp>
      <p:sp>
        <p:nvSpPr>
          <p:cNvPr id="4" name="文本框 3">
            <a:extLst>
              <a:ext uri="{FF2B5EF4-FFF2-40B4-BE49-F238E27FC236}">
                <a16:creationId xmlns:a16="http://schemas.microsoft.com/office/drawing/2014/main" id="{12FB7146-D7DF-4F3E-B04E-1A0EBEC0ABCE}"/>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实验</a:t>
            </a:r>
            <a:r>
              <a:rPr lang="en-US" altLang="zh-CN" sz="2800" b="1" spc="200" dirty="0">
                <a:solidFill>
                  <a:schemeClr val="bg1"/>
                </a:solidFill>
                <a:latin typeface="Calibri" panose="020F0502020204030204" pitchFamily="34" charset="0"/>
                <a:ea typeface="微软雅黑" panose="020B0503020204020204" pitchFamily="34" charset="-122"/>
              </a:rPr>
              <a:t>-</a:t>
            </a:r>
            <a:r>
              <a:rPr lang="zh-CN" altLang="en-US" sz="2800" b="1" spc="200" dirty="0">
                <a:solidFill>
                  <a:schemeClr val="bg1"/>
                </a:solidFill>
                <a:latin typeface="Calibri" panose="020F0502020204030204" pitchFamily="34" charset="0"/>
                <a:ea typeface="微软雅黑" panose="020B0503020204020204" pitchFamily="34" charset="-122"/>
              </a:rPr>
              <a:t>效果评估</a:t>
            </a:r>
          </a:p>
        </p:txBody>
      </p:sp>
      <p:pic>
        <p:nvPicPr>
          <p:cNvPr id="5" name="图片 4">
            <a:extLst>
              <a:ext uri="{FF2B5EF4-FFF2-40B4-BE49-F238E27FC236}">
                <a16:creationId xmlns:a16="http://schemas.microsoft.com/office/drawing/2014/main" id="{33BADED5-6F23-9E15-B54F-5B94D3B43319}"/>
              </a:ext>
            </a:extLst>
          </p:cNvPr>
          <p:cNvPicPr>
            <a:picLocks noChangeAspect="1"/>
          </p:cNvPicPr>
          <p:nvPr/>
        </p:nvPicPr>
        <p:blipFill>
          <a:blip r:embed="rId3"/>
          <a:stretch>
            <a:fillRect/>
          </a:stretch>
        </p:blipFill>
        <p:spPr>
          <a:xfrm>
            <a:off x="1611984" y="1090508"/>
            <a:ext cx="5688638" cy="4973469"/>
          </a:xfrm>
          <a:prstGeom prst="rect">
            <a:avLst/>
          </a:prstGeom>
        </p:spPr>
      </p:pic>
      <p:sp>
        <p:nvSpPr>
          <p:cNvPr id="9" name="文本框 8">
            <a:extLst>
              <a:ext uri="{FF2B5EF4-FFF2-40B4-BE49-F238E27FC236}">
                <a16:creationId xmlns:a16="http://schemas.microsoft.com/office/drawing/2014/main" id="{9558BC5F-A620-1B42-9EEF-23C0B67B44B4}"/>
              </a:ext>
            </a:extLst>
          </p:cNvPr>
          <p:cNvSpPr txBox="1"/>
          <p:nvPr/>
        </p:nvSpPr>
        <p:spPr>
          <a:xfrm>
            <a:off x="428281" y="1090508"/>
            <a:ext cx="1607909" cy="400110"/>
          </a:xfrm>
          <a:prstGeom prst="rect">
            <a:avLst/>
          </a:prstGeom>
          <a:noFill/>
        </p:spPr>
        <p:txBody>
          <a:bodyPr wrap="square" rtlCol="0">
            <a:spAutoFit/>
          </a:bodyPr>
          <a:lstStyle/>
          <a:p>
            <a:r>
              <a:rPr lang="zh-CN" altLang="en-US" sz="2000" b="1" dirty="0">
                <a:latin typeface="Calibri" panose="020F0502020204030204" pitchFamily="34" charset="0"/>
                <a:ea typeface="微软雅黑" panose="020B0503020204020204" pitchFamily="34" charset="-122"/>
              </a:rPr>
              <a:t>合成数据集</a:t>
            </a:r>
            <a:endParaRPr lang="en-US" altLang="zh-CN" sz="2000" b="1" dirty="0">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2246152"/>
      </p:ext>
    </p:extLst>
  </p:cSld>
  <p:clrMapOvr>
    <a:masterClrMapping/>
  </p:clrMapOvr>
  <p:transition>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27C5EBA-3DDA-48B7-9195-2EBCE2035F5E}"/>
              </a:ext>
            </a:extLst>
          </p:cNvPr>
          <p:cNvSpPr>
            <a:spLocks noGrp="1"/>
          </p:cNvSpPr>
          <p:nvPr>
            <p:ph type="sldNum" sz="quarter" idx="12"/>
          </p:nvPr>
        </p:nvSpPr>
        <p:spPr/>
        <p:txBody>
          <a:bodyPr/>
          <a:lstStyle/>
          <a:p>
            <a:fld id="{72A5E12F-523A-4D75-95A2-779F57F5D9E2}" type="slidenum">
              <a:rPr lang="zh-CN" altLang="en-US" smtClean="0"/>
              <a:t>16</a:t>
            </a:fld>
            <a:endParaRPr lang="zh-CN" altLang="en-US"/>
          </a:p>
        </p:txBody>
      </p:sp>
      <p:sp>
        <p:nvSpPr>
          <p:cNvPr id="4" name="文本框 3">
            <a:extLst>
              <a:ext uri="{FF2B5EF4-FFF2-40B4-BE49-F238E27FC236}">
                <a16:creationId xmlns:a16="http://schemas.microsoft.com/office/drawing/2014/main" id="{12FB7146-D7DF-4F3E-B04E-1A0EBEC0ABCE}"/>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实验</a:t>
            </a:r>
            <a:r>
              <a:rPr lang="en-US" altLang="zh-CN" sz="2800" b="1" spc="200" dirty="0">
                <a:solidFill>
                  <a:schemeClr val="bg1"/>
                </a:solidFill>
                <a:latin typeface="Calibri" panose="020F0502020204030204" pitchFamily="34" charset="0"/>
                <a:ea typeface="微软雅黑" panose="020B0503020204020204" pitchFamily="34" charset="-122"/>
              </a:rPr>
              <a:t>-</a:t>
            </a:r>
            <a:r>
              <a:rPr lang="zh-CN" altLang="en-US" sz="2800" b="1" spc="200" dirty="0">
                <a:solidFill>
                  <a:schemeClr val="bg1"/>
                </a:solidFill>
                <a:latin typeface="Calibri" panose="020F0502020204030204" pitchFamily="34" charset="0"/>
                <a:ea typeface="微软雅黑" panose="020B0503020204020204" pitchFamily="34" charset="-122"/>
              </a:rPr>
              <a:t>效果评估</a:t>
            </a:r>
          </a:p>
        </p:txBody>
      </p:sp>
      <p:sp>
        <p:nvSpPr>
          <p:cNvPr id="6" name="文本框 5">
            <a:extLst>
              <a:ext uri="{FF2B5EF4-FFF2-40B4-BE49-F238E27FC236}">
                <a16:creationId xmlns:a16="http://schemas.microsoft.com/office/drawing/2014/main" id="{26C8485F-F6E3-37C7-D7C2-B9DE9B3BC5DE}"/>
              </a:ext>
            </a:extLst>
          </p:cNvPr>
          <p:cNvSpPr txBox="1"/>
          <p:nvPr/>
        </p:nvSpPr>
        <p:spPr>
          <a:xfrm>
            <a:off x="339366" y="986813"/>
            <a:ext cx="1607909" cy="400110"/>
          </a:xfrm>
          <a:prstGeom prst="rect">
            <a:avLst/>
          </a:prstGeom>
          <a:noFill/>
        </p:spPr>
        <p:txBody>
          <a:bodyPr wrap="square" rtlCol="0">
            <a:spAutoFit/>
          </a:bodyPr>
          <a:lstStyle/>
          <a:p>
            <a:r>
              <a:rPr lang="zh-CN" altLang="en-US" sz="2000" b="1" dirty="0">
                <a:latin typeface="Calibri" panose="020F0502020204030204" pitchFamily="34" charset="0"/>
                <a:ea typeface="微软雅黑" panose="020B0503020204020204" pitchFamily="34" charset="-122"/>
              </a:rPr>
              <a:t>合成数据集</a:t>
            </a:r>
            <a:endParaRPr lang="en-US" altLang="zh-CN" sz="2000" b="1" dirty="0">
              <a:latin typeface="Calibri" panose="020F0502020204030204" pitchFamily="34" charset="0"/>
              <a:ea typeface="微软雅黑" panose="020B0503020204020204" pitchFamily="34" charset="-122"/>
            </a:endParaRPr>
          </a:p>
        </p:txBody>
      </p:sp>
      <p:pic>
        <p:nvPicPr>
          <p:cNvPr id="7" name="图片 6">
            <a:extLst>
              <a:ext uri="{FF2B5EF4-FFF2-40B4-BE49-F238E27FC236}">
                <a16:creationId xmlns:a16="http://schemas.microsoft.com/office/drawing/2014/main" id="{20CFFC4B-B23C-A860-1352-5E67DCD53B63}"/>
              </a:ext>
            </a:extLst>
          </p:cNvPr>
          <p:cNvPicPr>
            <a:picLocks noChangeAspect="1"/>
          </p:cNvPicPr>
          <p:nvPr/>
        </p:nvPicPr>
        <p:blipFill rotWithShape="1">
          <a:blip r:embed="rId3"/>
          <a:srcRect l="9043" b="1292"/>
          <a:stretch/>
        </p:blipFill>
        <p:spPr>
          <a:xfrm>
            <a:off x="339366" y="1490618"/>
            <a:ext cx="4035992" cy="2091567"/>
          </a:xfrm>
          <a:prstGeom prst="rect">
            <a:avLst/>
          </a:prstGeom>
        </p:spPr>
      </p:pic>
      <p:pic>
        <p:nvPicPr>
          <p:cNvPr id="9" name="图片 8">
            <a:extLst>
              <a:ext uri="{FF2B5EF4-FFF2-40B4-BE49-F238E27FC236}">
                <a16:creationId xmlns:a16="http://schemas.microsoft.com/office/drawing/2014/main" id="{5464FC85-9F44-ED04-5417-CB9330B51576}"/>
              </a:ext>
            </a:extLst>
          </p:cNvPr>
          <p:cNvPicPr>
            <a:picLocks noChangeAspect="1"/>
          </p:cNvPicPr>
          <p:nvPr/>
        </p:nvPicPr>
        <p:blipFill rotWithShape="1">
          <a:blip r:embed="rId4"/>
          <a:srcRect r="5177" b="4112"/>
          <a:stretch/>
        </p:blipFill>
        <p:spPr>
          <a:xfrm>
            <a:off x="4046689" y="2060590"/>
            <a:ext cx="4757945" cy="951621"/>
          </a:xfrm>
          <a:prstGeom prst="rect">
            <a:avLst/>
          </a:prstGeom>
        </p:spPr>
      </p:pic>
      <p:sp>
        <p:nvSpPr>
          <p:cNvPr id="10" name="矩形 9">
            <a:extLst>
              <a:ext uri="{FF2B5EF4-FFF2-40B4-BE49-F238E27FC236}">
                <a16:creationId xmlns:a16="http://schemas.microsoft.com/office/drawing/2014/main" id="{51E60E91-88B4-720A-F189-26AF8B1FFD70}"/>
              </a:ext>
            </a:extLst>
          </p:cNvPr>
          <p:cNvSpPr/>
          <p:nvPr/>
        </p:nvSpPr>
        <p:spPr>
          <a:xfrm>
            <a:off x="1908949" y="2903803"/>
            <a:ext cx="448413" cy="216816"/>
          </a:xfrm>
          <a:prstGeom prst="rect">
            <a:avLst/>
          </a:prstGeom>
          <a:solidFill>
            <a:schemeClr val="lt1">
              <a:alpha val="0"/>
            </a:schemeClr>
          </a:solidFill>
          <a:ln w="254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583502E-A307-3C5E-A267-556A9FF1BEC5}"/>
              </a:ext>
            </a:extLst>
          </p:cNvPr>
          <p:cNvSpPr/>
          <p:nvPr/>
        </p:nvSpPr>
        <p:spPr>
          <a:xfrm>
            <a:off x="2596444" y="2903803"/>
            <a:ext cx="448413" cy="216816"/>
          </a:xfrm>
          <a:prstGeom prst="rect">
            <a:avLst/>
          </a:prstGeom>
          <a:solidFill>
            <a:schemeClr val="lt1">
              <a:alpha val="0"/>
            </a:schemeClr>
          </a:solidFill>
          <a:ln w="254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96A2403-79BA-E318-113D-9DB617D3AEB0}"/>
              </a:ext>
            </a:extLst>
          </p:cNvPr>
          <p:cNvSpPr/>
          <p:nvPr/>
        </p:nvSpPr>
        <p:spPr>
          <a:xfrm>
            <a:off x="3261694" y="2903976"/>
            <a:ext cx="448413" cy="216816"/>
          </a:xfrm>
          <a:prstGeom prst="rect">
            <a:avLst/>
          </a:prstGeom>
          <a:solidFill>
            <a:schemeClr val="lt1">
              <a:alpha val="0"/>
            </a:schemeClr>
          </a:solidFill>
          <a:ln w="254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B8A98EA-A477-1A5F-04E0-0DE176339A3D}"/>
              </a:ext>
            </a:extLst>
          </p:cNvPr>
          <p:cNvSpPr/>
          <p:nvPr/>
        </p:nvSpPr>
        <p:spPr>
          <a:xfrm>
            <a:off x="6239162" y="2380857"/>
            <a:ext cx="448413" cy="216816"/>
          </a:xfrm>
          <a:prstGeom prst="rect">
            <a:avLst/>
          </a:prstGeom>
          <a:solidFill>
            <a:schemeClr val="lt1">
              <a:alpha val="0"/>
            </a:schemeClr>
          </a:solidFill>
          <a:ln w="254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31237C53-5A12-95AC-31EE-44D614D243DD}"/>
              </a:ext>
            </a:extLst>
          </p:cNvPr>
          <p:cNvSpPr txBox="1"/>
          <p:nvPr/>
        </p:nvSpPr>
        <p:spPr>
          <a:xfrm>
            <a:off x="339366" y="3913515"/>
            <a:ext cx="1607909" cy="400110"/>
          </a:xfrm>
          <a:prstGeom prst="rect">
            <a:avLst/>
          </a:prstGeom>
          <a:noFill/>
        </p:spPr>
        <p:txBody>
          <a:bodyPr wrap="square" rtlCol="0">
            <a:spAutoFit/>
          </a:bodyPr>
          <a:lstStyle/>
          <a:p>
            <a:r>
              <a:rPr lang="zh-CN" altLang="en-US" sz="2000" b="1" dirty="0">
                <a:latin typeface="Calibri" panose="020F0502020204030204" pitchFamily="34" charset="0"/>
                <a:ea typeface="微软雅黑" panose="020B0503020204020204" pitchFamily="34" charset="-122"/>
              </a:rPr>
              <a:t>真实数据集</a:t>
            </a:r>
            <a:endParaRPr lang="en-US" altLang="zh-CN" sz="2000" b="1" dirty="0">
              <a:latin typeface="Calibri" panose="020F0502020204030204" pitchFamily="34" charset="0"/>
              <a:ea typeface="微软雅黑" panose="020B0503020204020204" pitchFamily="34" charset="-122"/>
            </a:endParaRPr>
          </a:p>
        </p:txBody>
      </p:sp>
      <p:pic>
        <p:nvPicPr>
          <p:cNvPr id="16" name="图片 15">
            <a:extLst>
              <a:ext uri="{FF2B5EF4-FFF2-40B4-BE49-F238E27FC236}">
                <a16:creationId xmlns:a16="http://schemas.microsoft.com/office/drawing/2014/main" id="{FFDF0AB7-80EE-E87E-AB88-4A57280591B5}"/>
              </a:ext>
            </a:extLst>
          </p:cNvPr>
          <p:cNvPicPr>
            <a:picLocks noChangeAspect="1"/>
          </p:cNvPicPr>
          <p:nvPr/>
        </p:nvPicPr>
        <p:blipFill>
          <a:blip r:embed="rId5"/>
          <a:stretch>
            <a:fillRect/>
          </a:stretch>
        </p:blipFill>
        <p:spPr>
          <a:xfrm>
            <a:off x="1729721" y="4351333"/>
            <a:ext cx="5684558" cy="1585335"/>
          </a:xfrm>
          <a:prstGeom prst="rect">
            <a:avLst/>
          </a:prstGeom>
        </p:spPr>
      </p:pic>
      <p:sp>
        <p:nvSpPr>
          <p:cNvPr id="17" name="矩形 16">
            <a:extLst>
              <a:ext uri="{FF2B5EF4-FFF2-40B4-BE49-F238E27FC236}">
                <a16:creationId xmlns:a16="http://schemas.microsoft.com/office/drawing/2014/main" id="{3515F043-2083-BD68-8826-8FC74B979744}"/>
              </a:ext>
            </a:extLst>
          </p:cNvPr>
          <p:cNvSpPr/>
          <p:nvPr/>
        </p:nvSpPr>
        <p:spPr>
          <a:xfrm>
            <a:off x="6534730" y="5016738"/>
            <a:ext cx="448413" cy="216816"/>
          </a:xfrm>
          <a:prstGeom prst="rect">
            <a:avLst/>
          </a:prstGeom>
          <a:solidFill>
            <a:schemeClr val="lt1">
              <a:alpha val="0"/>
            </a:schemeClr>
          </a:solidFill>
          <a:ln w="254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323590416"/>
      </p:ext>
    </p:extLst>
  </p:cSld>
  <p:clrMapOvr>
    <a:masterClrMapping/>
  </p:clrMapOvr>
  <p:transition>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001F092-294D-4529-AC3E-BA07023D9093}"/>
              </a:ext>
            </a:extLst>
          </p:cNvPr>
          <p:cNvSpPr>
            <a:spLocks noGrp="1"/>
          </p:cNvSpPr>
          <p:nvPr>
            <p:ph type="sldNum" sz="quarter" idx="12"/>
          </p:nvPr>
        </p:nvSpPr>
        <p:spPr/>
        <p:txBody>
          <a:bodyPr/>
          <a:lstStyle/>
          <a:p>
            <a:fld id="{72A5E12F-523A-4D75-95A2-779F57F5D9E2}" type="slidenum">
              <a:rPr lang="zh-CN" altLang="en-US" smtClean="0"/>
              <a:t>17</a:t>
            </a:fld>
            <a:endParaRPr lang="zh-CN" altLang="en-US"/>
          </a:p>
        </p:txBody>
      </p:sp>
      <p:sp>
        <p:nvSpPr>
          <p:cNvPr id="48" name="文本框 47">
            <a:extLst>
              <a:ext uri="{FF2B5EF4-FFF2-40B4-BE49-F238E27FC236}">
                <a16:creationId xmlns:a16="http://schemas.microsoft.com/office/drawing/2014/main" id="{3DC87FC0-D6E5-4D5A-9F2E-730058CAC4F3}"/>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提纲</a:t>
            </a:r>
          </a:p>
        </p:txBody>
      </p:sp>
      <p:grpSp>
        <p:nvGrpSpPr>
          <p:cNvPr id="7" name="组合 6">
            <a:extLst>
              <a:ext uri="{FF2B5EF4-FFF2-40B4-BE49-F238E27FC236}">
                <a16:creationId xmlns:a16="http://schemas.microsoft.com/office/drawing/2014/main" id="{ACD57894-626F-4A5E-9F8A-3E71EDD07724}"/>
              </a:ext>
            </a:extLst>
          </p:cNvPr>
          <p:cNvGrpSpPr/>
          <p:nvPr/>
        </p:nvGrpSpPr>
        <p:grpSpPr>
          <a:xfrm>
            <a:off x="2122196" y="2348556"/>
            <a:ext cx="5201199" cy="2233913"/>
            <a:chOff x="1549279" y="2331574"/>
            <a:chExt cx="5201199" cy="2233913"/>
          </a:xfrm>
        </p:grpSpPr>
        <p:grpSp>
          <p:nvGrpSpPr>
            <p:cNvPr id="26" name="组合 25">
              <a:extLst>
                <a:ext uri="{FF2B5EF4-FFF2-40B4-BE49-F238E27FC236}">
                  <a16:creationId xmlns:a16="http://schemas.microsoft.com/office/drawing/2014/main" id="{66D6FE42-AEE7-409F-BD38-6AC28BBB12C5}"/>
                </a:ext>
              </a:extLst>
            </p:cNvPr>
            <p:cNvGrpSpPr/>
            <p:nvPr/>
          </p:nvGrpSpPr>
          <p:grpSpPr>
            <a:xfrm>
              <a:off x="1549279" y="3150408"/>
              <a:ext cx="1948357" cy="523220"/>
              <a:chOff x="1104931" y="1532261"/>
              <a:chExt cx="1948357" cy="523220"/>
            </a:xfrm>
          </p:grpSpPr>
          <p:sp>
            <p:nvSpPr>
              <p:cNvPr id="27" name="文本框 26">
                <a:extLst>
                  <a:ext uri="{FF2B5EF4-FFF2-40B4-BE49-F238E27FC236}">
                    <a16:creationId xmlns:a16="http://schemas.microsoft.com/office/drawing/2014/main" id="{070546FE-631B-4E94-B7AB-EF39735194C7}"/>
                  </a:ext>
                </a:extLst>
              </p:cNvPr>
              <p:cNvSpPr txBox="1"/>
              <p:nvPr/>
            </p:nvSpPr>
            <p:spPr>
              <a:xfrm>
                <a:off x="1679243" y="1532261"/>
                <a:ext cx="1374045" cy="523220"/>
              </a:xfrm>
              <a:prstGeom prst="rect">
                <a:avLst/>
              </a:prstGeom>
              <a:noFill/>
            </p:spPr>
            <p:txBody>
              <a:bodyPr wrap="square" rtlCol="0">
                <a:spAutoFit/>
              </a:bodyPr>
              <a:lstStyle/>
              <a:p>
                <a:r>
                  <a:rPr lang="en-US" altLang="zh-CN" sz="2800" b="1" spc="200" dirty="0">
                    <a:latin typeface="微软雅黑" panose="020B0503020204020204" pitchFamily="34" charset="-122"/>
                    <a:ea typeface="微软雅黑" panose="020B0503020204020204" pitchFamily="34" charset="-122"/>
                  </a:rPr>
                  <a:t>4 </a:t>
                </a:r>
                <a:r>
                  <a:rPr lang="zh-CN" altLang="en-US" sz="2800" b="1" spc="200" dirty="0">
                    <a:latin typeface="微软雅黑" panose="020B0503020204020204" pitchFamily="34" charset="-122"/>
                    <a:ea typeface="微软雅黑" panose="020B0503020204020204" pitchFamily="34" charset="-122"/>
                  </a:rPr>
                  <a:t>总结</a:t>
                </a:r>
              </a:p>
            </p:txBody>
          </p:sp>
          <p:grpSp>
            <p:nvGrpSpPr>
              <p:cNvPr id="28" name="Google Shape;1483;p78">
                <a:extLst>
                  <a:ext uri="{FF2B5EF4-FFF2-40B4-BE49-F238E27FC236}">
                    <a16:creationId xmlns:a16="http://schemas.microsoft.com/office/drawing/2014/main" id="{7FAFB9F4-AA02-45F0-89C3-BA9E44F80C8C}"/>
                  </a:ext>
                </a:extLst>
              </p:cNvPr>
              <p:cNvGrpSpPr/>
              <p:nvPr/>
            </p:nvGrpSpPr>
            <p:grpSpPr>
              <a:xfrm>
                <a:off x="1104931" y="1644990"/>
                <a:ext cx="422173" cy="297757"/>
                <a:chOff x="5083925" y="2063980"/>
                <a:chExt cx="58907" cy="41550"/>
              </a:xfrm>
            </p:grpSpPr>
            <p:sp>
              <p:nvSpPr>
                <p:cNvPr id="29" name="Google Shape;1484;p78">
                  <a:extLst>
                    <a:ext uri="{FF2B5EF4-FFF2-40B4-BE49-F238E27FC236}">
                      <a16:creationId xmlns:a16="http://schemas.microsoft.com/office/drawing/2014/main" id="{24ADBC5F-0B51-45CB-B0FF-6E821513F4F5}"/>
                    </a:ext>
                  </a:extLst>
                </p:cNvPr>
                <p:cNvSpPr/>
                <p:nvPr/>
              </p:nvSpPr>
              <p:spPr>
                <a:xfrm>
                  <a:off x="5114132" y="206398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024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85;p78">
                  <a:extLst>
                    <a:ext uri="{FF2B5EF4-FFF2-40B4-BE49-F238E27FC236}">
                      <a16:creationId xmlns:a16="http://schemas.microsoft.com/office/drawing/2014/main" id="{37BBF488-1A16-4059-8F26-4529511C82AE}"/>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 name="文本框 32">
              <a:extLst>
                <a:ext uri="{FF2B5EF4-FFF2-40B4-BE49-F238E27FC236}">
                  <a16:creationId xmlns:a16="http://schemas.microsoft.com/office/drawing/2014/main" id="{35E55FCD-9D03-48E3-AEA1-5A12479574C3}"/>
                </a:ext>
              </a:extLst>
            </p:cNvPr>
            <p:cNvSpPr txBox="1"/>
            <p:nvPr/>
          </p:nvSpPr>
          <p:spPr>
            <a:xfrm>
              <a:off x="4388110" y="3659941"/>
              <a:ext cx="2362368"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不足</a:t>
              </a:r>
              <a:endParaRPr lang="en-US" altLang="zh-CN" sz="2400" b="1"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E30ADFAD-6C0E-4268-BBCF-EC37DCF5A430}"/>
                </a:ext>
              </a:extLst>
            </p:cNvPr>
            <p:cNvCxnSpPr>
              <a:cxnSpLocks/>
            </p:cNvCxnSpPr>
            <p:nvPr/>
          </p:nvCxnSpPr>
          <p:spPr>
            <a:xfrm>
              <a:off x="3999083" y="2331574"/>
              <a:ext cx="0" cy="2233913"/>
            </a:xfrm>
            <a:prstGeom prst="line">
              <a:avLst/>
            </a:prstGeom>
            <a:ln w="19050">
              <a:solidFill>
                <a:srgbClr val="02409A"/>
              </a:solidFill>
            </a:ln>
          </p:spPr>
          <p:style>
            <a:lnRef idx="1">
              <a:schemeClr val="accent1"/>
            </a:lnRef>
            <a:fillRef idx="0">
              <a:schemeClr val="accent1"/>
            </a:fillRef>
            <a:effectRef idx="0">
              <a:schemeClr val="accent1"/>
            </a:effectRef>
            <a:fontRef idx="minor">
              <a:schemeClr val="tx1"/>
            </a:fontRef>
          </p:style>
        </p:cxnSp>
      </p:grpSp>
      <p:sp>
        <p:nvSpPr>
          <p:cNvPr id="14" name="文本框 13">
            <a:extLst>
              <a:ext uri="{FF2B5EF4-FFF2-40B4-BE49-F238E27FC236}">
                <a16:creationId xmlns:a16="http://schemas.microsoft.com/office/drawing/2014/main" id="{B55777DB-3A39-4A63-A71E-4806CC5B0C4F}"/>
              </a:ext>
            </a:extLst>
          </p:cNvPr>
          <p:cNvSpPr txBox="1"/>
          <p:nvPr/>
        </p:nvSpPr>
        <p:spPr>
          <a:xfrm>
            <a:off x="4961027" y="2630585"/>
            <a:ext cx="2362368"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优点</a:t>
            </a:r>
            <a:endParaRPr lang="en-US" altLang="zh-CN" sz="2400" b="1"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16549902"/>
      </p:ext>
    </p:extLst>
  </p:cSld>
  <p:clrMapOvr>
    <a:masterClrMapping/>
  </p:clrMapOvr>
  <p:transition>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18</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总结</a:t>
            </a: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B89A729F-B673-4EAC-9160-1DCE725E79EF}"/>
                  </a:ext>
                </a:extLst>
              </p:cNvPr>
              <p:cNvSpPr/>
              <p:nvPr/>
            </p:nvSpPr>
            <p:spPr>
              <a:xfrm>
                <a:off x="783366" y="1563608"/>
                <a:ext cx="7475026" cy="3875420"/>
              </a:xfrm>
              <a:prstGeom prst="rect">
                <a:avLst/>
              </a:prstGeom>
            </p:spPr>
            <p:txBody>
              <a:bodyPr wrap="square">
                <a:spAutoFit/>
              </a:bodyPr>
              <a:lstStyle/>
              <a:p>
                <a:pPr>
                  <a:lnSpc>
                    <a:spcPct val="125000"/>
                  </a:lnSpc>
                </a:pPr>
                <a:r>
                  <a:rPr lang="zh-CN" altLang="en-US" sz="2000" b="1" dirty="0">
                    <a:latin typeface="+mn-ea"/>
                  </a:rPr>
                  <a:t>优点</a:t>
                </a:r>
                <a:endParaRPr lang="en-US" altLang="zh-CN" sz="2000" b="1" dirty="0">
                  <a:latin typeface="+mn-ea"/>
                </a:endParaRPr>
              </a:p>
              <a:p>
                <a:pPr marL="285750" indent="-285750">
                  <a:lnSpc>
                    <a:spcPct val="125000"/>
                  </a:lnSpc>
                  <a:spcBef>
                    <a:spcPts val="600"/>
                  </a:spcBef>
                  <a:buFont typeface="Arial" panose="020B0604020202020204" pitchFamily="34" charset="0"/>
                  <a:buChar char="•"/>
                </a:pPr>
                <a:r>
                  <a:rPr lang="zh-CN" altLang="en-US" b="1" dirty="0">
                    <a:latin typeface="+mn-ea"/>
                  </a:rPr>
                  <a:t>从</a:t>
                </a:r>
                <a:r>
                  <a:rPr lang="zh-CN" altLang="en-US" b="1" dirty="0">
                    <a:solidFill>
                      <a:srgbClr val="FF0000"/>
                    </a:solidFill>
                    <a:latin typeface="+mn-ea"/>
                  </a:rPr>
                  <a:t>动态分解</a:t>
                </a:r>
                <a:r>
                  <a:rPr lang="zh-CN" altLang="en-US" b="1" dirty="0">
                    <a:latin typeface="+mn-ea"/>
                  </a:rPr>
                  <a:t>的角度，将城市向量分解为正常部分和异常部分</a:t>
                </a:r>
                <a:endParaRPr lang="en-US" altLang="zh-CN" b="1" dirty="0">
                  <a:solidFill>
                    <a:srgbClr val="FF0000"/>
                  </a:solidFill>
                  <a:latin typeface="+mn-ea"/>
                </a:endParaRPr>
              </a:p>
              <a:p>
                <a:pPr marL="285750" indent="-285750">
                  <a:lnSpc>
                    <a:spcPct val="125000"/>
                  </a:lnSpc>
                  <a:spcBef>
                    <a:spcPts val="600"/>
                  </a:spcBef>
                  <a:buFont typeface="Arial" panose="020B0604020202020204" pitchFamily="34" charset="0"/>
                  <a:buChar char="•"/>
                </a:pPr>
                <a:r>
                  <a:rPr lang="zh-CN" altLang="en-US" b="1" dirty="0">
                    <a:latin typeface="+mn-ea"/>
                  </a:rPr>
                  <a:t>从</a:t>
                </a:r>
                <a:r>
                  <a:rPr lang="zh-CN" altLang="en-US" b="1" dirty="0">
                    <a:solidFill>
                      <a:srgbClr val="FF0000"/>
                    </a:solidFill>
                    <a:latin typeface="+mn-ea"/>
                  </a:rPr>
                  <a:t>变化平滑</a:t>
                </a:r>
                <a:r>
                  <a:rPr lang="zh-CN" altLang="en-US" b="1" dirty="0">
                    <a:latin typeface="+mn-ea"/>
                  </a:rPr>
                  <a:t>的角度训练模型</a:t>
                </a:r>
                <a:endParaRPr lang="en-US" altLang="zh-CN" b="1" dirty="0">
                  <a:latin typeface="+mn-ea"/>
                </a:endParaRPr>
              </a:p>
              <a:p>
                <a:pPr marL="285750" indent="-285750">
                  <a:lnSpc>
                    <a:spcPct val="125000"/>
                  </a:lnSpc>
                  <a:spcBef>
                    <a:spcPts val="600"/>
                  </a:spcBef>
                  <a:buFont typeface="Arial" panose="020B0604020202020204" pitchFamily="34" charset="0"/>
                  <a:buChar char="•"/>
                </a:pPr>
                <a:endParaRPr lang="en-US" altLang="zh-CN" b="1" dirty="0">
                  <a:latin typeface="+mn-ea"/>
                </a:endParaRPr>
              </a:p>
              <a:p>
                <a:pPr marL="285750" indent="-285750">
                  <a:lnSpc>
                    <a:spcPct val="125000"/>
                  </a:lnSpc>
                  <a:spcBef>
                    <a:spcPts val="600"/>
                  </a:spcBef>
                  <a:buFont typeface="Arial" panose="020B0604020202020204" pitchFamily="34" charset="0"/>
                  <a:buChar char="•"/>
                </a:pPr>
                <a:endParaRPr lang="en-US" altLang="zh-CN" b="1" dirty="0">
                  <a:latin typeface="+mn-ea"/>
                </a:endParaRPr>
              </a:p>
              <a:p>
                <a:pPr>
                  <a:lnSpc>
                    <a:spcPct val="125000"/>
                  </a:lnSpc>
                  <a:spcBef>
                    <a:spcPts val="600"/>
                  </a:spcBef>
                </a:pPr>
                <a:r>
                  <a:rPr lang="zh-CN" altLang="en-US" sz="2000" b="1" dirty="0">
                    <a:latin typeface="+mn-ea"/>
                  </a:rPr>
                  <a:t>不足</a:t>
                </a:r>
                <a:endParaRPr lang="en-US" altLang="zh-CN" sz="2000" b="1" dirty="0">
                  <a:latin typeface="+mn-ea"/>
                </a:endParaRPr>
              </a:p>
              <a:p>
                <a:pPr marL="342900" indent="-342900">
                  <a:lnSpc>
                    <a:spcPct val="125000"/>
                  </a:lnSpc>
                  <a:spcBef>
                    <a:spcPts val="600"/>
                  </a:spcBef>
                  <a:buFont typeface="Arial" panose="020B0604020202020204" pitchFamily="34" charset="0"/>
                  <a:buChar char="•"/>
                </a:pPr>
                <a:r>
                  <a:rPr lang="zh-CN" altLang="en-US" b="1" dirty="0">
                    <a:latin typeface="+mn-ea"/>
                  </a:rPr>
                  <a:t>获取空间特征仅使用流量特征</a:t>
                </a:r>
                <a:endParaRPr lang="en-US" altLang="zh-CN" b="1" dirty="0">
                  <a:latin typeface="+mn-ea"/>
                </a:endParaRPr>
              </a:p>
              <a:p>
                <a:pPr marL="342900" indent="-342900">
                  <a:lnSpc>
                    <a:spcPct val="125000"/>
                  </a:lnSpc>
                  <a:spcBef>
                    <a:spcPts val="600"/>
                  </a:spcBef>
                  <a:buFont typeface="Arial" panose="020B0604020202020204" pitchFamily="34" charset="0"/>
                  <a:buChar char="•"/>
                </a:pPr>
                <a:r>
                  <a:rPr lang="zh-CN" altLang="en-US" b="1" dirty="0">
                    <a:latin typeface="+mn-ea"/>
                  </a:rPr>
                  <a:t>使用的都是现有技术的堆叠，</a:t>
                </a:r>
                <a14:m>
                  <m:oMath xmlns:m="http://schemas.openxmlformats.org/officeDocument/2006/math">
                    <m:r>
                      <a:rPr lang="en-US" altLang="zh-CN" b="1" i="1" dirty="0" smtClean="0">
                        <a:latin typeface="Cambria Math" panose="02040503050406030204" pitchFamily="18" charset="0"/>
                      </a:rPr>
                      <m:t>𝑭</m:t>
                    </m:r>
                  </m:oMath>
                </a14:m>
                <a:r>
                  <a:rPr lang="zh-CN" altLang="en-US" b="1" dirty="0">
                    <a:latin typeface="+mn-ea"/>
                  </a:rPr>
                  <a:t>函数设计很简单</a:t>
                </a:r>
                <a:endParaRPr lang="en-US" altLang="zh-CN" b="1" dirty="0">
                  <a:latin typeface="+mn-ea"/>
                </a:endParaRPr>
              </a:p>
              <a:p>
                <a:pPr>
                  <a:lnSpc>
                    <a:spcPct val="125000"/>
                  </a:lnSpc>
                  <a:spcBef>
                    <a:spcPts val="600"/>
                  </a:spcBef>
                </a:pPr>
                <a:endParaRPr lang="en-US" altLang="zh-CN" b="1" dirty="0"/>
              </a:p>
            </p:txBody>
          </p:sp>
        </mc:Choice>
        <mc:Fallback xmlns="">
          <p:sp>
            <p:nvSpPr>
              <p:cNvPr id="13" name="矩形 12">
                <a:extLst>
                  <a:ext uri="{FF2B5EF4-FFF2-40B4-BE49-F238E27FC236}">
                    <a16:creationId xmlns:a16="http://schemas.microsoft.com/office/drawing/2014/main" id="{B89A729F-B673-4EAC-9160-1DCE725E79EF}"/>
                  </a:ext>
                </a:extLst>
              </p:cNvPr>
              <p:cNvSpPr>
                <a:spLocks noRot="1" noChangeAspect="1" noMove="1" noResize="1" noEditPoints="1" noAdjustHandles="1" noChangeArrowheads="1" noChangeShapeType="1" noTextEdit="1"/>
              </p:cNvSpPr>
              <p:nvPr/>
            </p:nvSpPr>
            <p:spPr>
              <a:xfrm>
                <a:off x="783366" y="1563608"/>
                <a:ext cx="7475026" cy="3875420"/>
              </a:xfrm>
              <a:prstGeom prst="rect">
                <a:avLst/>
              </a:prstGeom>
              <a:blipFill>
                <a:blip r:embed="rId3"/>
                <a:stretch>
                  <a:fillRect l="-8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26287788"/>
      </p:ext>
    </p:extLst>
  </p:cSld>
  <p:clrMapOvr>
    <a:masterClrMapping/>
  </p:clrMapOvr>
  <p:transition>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90390A8-A470-4C3C-81BD-F9C2724E6670}"/>
              </a:ext>
            </a:extLst>
          </p:cNvPr>
          <p:cNvSpPr>
            <a:spLocks noGrp="1"/>
          </p:cNvSpPr>
          <p:nvPr>
            <p:ph type="sldNum" sz="quarter" idx="12"/>
          </p:nvPr>
        </p:nvSpPr>
        <p:spPr/>
        <p:txBody>
          <a:bodyPr/>
          <a:lstStyle/>
          <a:p>
            <a:fld id="{72A5E12F-523A-4D75-95A2-779F57F5D9E2}" type="slidenum">
              <a:rPr lang="zh-CN" altLang="en-US" smtClean="0"/>
              <a:t>19</a:t>
            </a:fld>
            <a:endParaRPr lang="zh-CN" altLang="en-US"/>
          </a:p>
        </p:txBody>
      </p:sp>
    </p:spTree>
    <p:extLst>
      <p:ext uri="{BB962C8B-B14F-4D97-AF65-F5344CB8AC3E}">
        <p14:creationId xmlns:p14="http://schemas.microsoft.com/office/powerpoint/2010/main" val="975495655"/>
      </p:ext>
    </p:extLst>
  </p:cSld>
  <p:clrMapOvr>
    <a:masterClrMapping/>
  </p:clrMapOvr>
  <p:transition>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C8946CC-BEC1-48E1-A353-9B1EA5282B23}"/>
              </a:ext>
            </a:extLst>
          </p:cNvPr>
          <p:cNvSpPr>
            <a:spLocks noGrp="1"/>
          </p:cNvSpPr>
          <p:nvPr>
            <p:ph type="sldNum" sz="quarter" idx="12"/>
          </p:nvPr>
        </p:nvSpPr>
        <p:spPr/>
        <p:txBody>
          <a:bodyPr/>
          <a:lstStyle/>
          <a:p>
            <a:fld id="{72A5E12F-523A-4D75-95A2-779F57F5D9E2}" type="slidenum">
              <a:rPr lang="zh-CN" altLang="en-US" smtClean="0"/>
              <a:t>2</a:t>
            </a:fld>
            <a:endParaRPr lang="zh-CN" altLang="en-US"/>
          </a:p>
        </p:txBody>
      </p:sp>
      <p:grpSp>
        <p:nvGrpSpPr>
          <p:cNvPr id="82" name="组合 81">
            <a:extLst>
              <a:ext uri="{FF2B5EF4-FFF2-40B4-BE49-F238E27FC236}">
                <a16:creationId xmlns:a16="http://schemas.microsoft.com/office/drawing/2014/main" id="{E79A97FE-C630-493E-97C5-D3C3BB29CB8F}"/>
              </a:ext>
            </a:extLst>
          </p:cNvPr>
          <p:cNvGrpSpPr/>
          <p:nvPr/>
        </p:nvGrpSpPr>
        <p:grpSpPr>
          <a:xfrm>
            <a:off x="2128594" y="1936877"/>
            <a:ext cx="4880196" cy="2984245"/>
            <a:chOff x="2128594" y="1936877"/>
            <a:chExt cx="4880196" cy="2984245"/>
          </a:xfrm>
        </p:grpSpPr>
        <p:grpSp>
          <p:nvGrpSpPr>
            <p:cNvPr id="64" name="组合 63">
              <a:extLst>
                <a:ext uri="{FF2B5EF4-FFF2-40B4-BE49-F238E27FC236}">
                  <a16:creationId xmlns:a16="http://schemas.microsoft.com/office/drawing/2014/main" id="{A123CDE2-2DAE-404B-B3BD-41E67B131C0F}"/>
                </a:ext>
              </a:extLst>
            </p:cNvPr>
            <p:cNvGrpSpPr/>
            <p:nvPr/>
          </p:nvGrpSpPr>
          <p:grpSpPr>
            <a:xfrm>
              <a:off x="2128594" y="1936877"/>
              <a:ext cx="4880195" cy="461665"/>
              <a:chOff x="2318742" y="2198492"/>
              <a:chExt cx="4880195" cy="461665"/>
            </a:xfrm>
          </p:grpSpPr>
          <p:sp>
            <p:nvSpPr>
              <p:cNvPr id="53" name="文本框 52">
                <a:extLst>
                  <a:ext uri="{FF2B5EF4-FFF2-40B4-BE49-F238E27FC236}">
                    <a16:creationId xmlns:a16="http://schemas.microsoft.com/office/drawing/2014/main" id="{5B71471E-29A2-418F-9A0F-2A046E7A9A4F}"/>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lvl="0" algn="ctr">
                  <a:defRPr/>
                </a:pPr>
                <a:r>
                  <a:rPr lang="en-US" altLang="zh-CN"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1 </a:t>
                </a:r>
                <a:r>
                  <a:rPr lang="zh-CN" altLang="en-US"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问题背景</a:t>
                </a:r>
                <a:endParaRPr lang="en-US" altLang="zh-CN"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endParaRPr>
              </a:p>
            </p:txBody>
          </p:sp>
          <p:grpSp>
            <p:nvGrpSpPr>
              <p:cNvPr id="54" name="Google Shape;863;p65">
                <a:extLst>
                  <a:ext uri="{FF2B5EF4-FFF2-40B4-BE49-F238E27FC236}">
                    <a16:creationId xmlns:a16="http://schemas.microsoft.com/office/drawing/2014/main" id="{4ADC0B0C-EF10-4E77-8A37-51CD9C26CD11}"/>
                  </a:ext>
                </a:extLst>
              </p:cNvPr>
              <p:cNvGrpSpPr>
                <a:grpSpLocks noChangeAspect="1"/>
              </p:cNvGrpSpPr>
              <p:nvPr/>
            </p:nvGrpSpPr>
            <p:grpSpPr>
              <a:xfrm>
                <a:off x="2318742" y="2339325"/>
                <a:ext cx="190147" cy="180000"/>
                <a:chOff x="4660325" y="1866850"/>
                <a:chExt cx="68350" cy="58100"/>
              </a:xfrm>
            </p:grpSpPr>
            <p:sp>
              <p:nvSpPr>
                <p:cNvPr id="55" name="Google Shape;864;p65">
                  <a:extLst>
                    <a:ext uri="{FF2B5EF4-FFF2-40B4-BE49-F238E27FC236}">
                      <a16:creationId xmlns:a16="http://schemas.microsoft.com/office/drawing/2014/main" id="{8633226D-7206-4DB5-A776-C9D8B53C03E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65;p65">
                  <a:extLst>
                    <a:ext uri="{FF2B5EF4-FFF2-40B4-BE49-F238E27FC236}">
                      <a16:creationId xmlns:a16="http://schemas.microsoft.com/office/drawing/2014/main" id="{048F5B53-EE26-48D6-B008-2E0129A43C73}"/>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863;p65">
                <a:extLst>
                  <a:ext uri="{FF2B5EF4-FFF2-40B4-BE49-F238E27FC236}">
                    <a16:creationId xmlns:a16="http://schemas.microsoft.com/office/drawing/2014/main" id="{3DC19A0F-2BF0-4436-A4FF-29971F96A4CC}"/>
                  </a:ext>
                </a:extLst>
              </p:cNvPr>
              <p:cNvGrpSpPr>
                <a:grpSpLocks noChangeAspect="1"/>
              </p:cNvGrpSpPr>
              <p:nvPr/>
            </p:nvGrpSpPr>
            <p:grpSpPr>
              <a:xfrm flipH="1">
                <a:off x="7008790" y="2339325"/>
                <a:ext cx="190147" cy="180000"/>
                <a:chOff x="4660325" y="1866850"/>
                <a:chExt cx="68350" cy="58100"/>
              </a:xfrm>
            </p:grpSpPr>
            <p:sp>
              <p:nvSpPr>
                <p:cNvPr id="62" name="Google Shape;864;p65">
                  <a:extLst>
                    <a:ext uri="{FF2B5EF4-FFF2-40B4-BE49-F238E27FC236}">
                      <a16:creationId xmlns:a16="http://schemas.microsoft.com/office/drawing/2014/main" id="{67FE0191-57C7-47E9-8E4B-E7584C0F7132}"/>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65;p65">
                  <a:extLst>
                    <a:ext uri="{FF2B5EF4-FFF2-40B4-BE49-F238E27FC236}">
                      <a16:creationId xmlns:a16="http://schemas.microsoft.com/office/drawing/2014/main" id="{4F6085A6-AB9A-4428-BB25-809BCB063E7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 name="组合 64">
              <a:extLst>
                <a:ext uri="{FF2B5EF4-FFF2-40B4-BE49-F238E27FC236}">
                  <a16:creationId xmlns:a16="http://schemas.microsoft.com/office/drawing/2014/main" id="{A5C38A0A-6144-4B25-90E9-14E4B4FC5B07}"/>
                </a:ext>
              </a:extLst>
            </p:cNvPr>
            <p:cNvGrpSpPr/>
            <p:nvPr/>
          </p:nvGrpSpPr>
          <p:grpSpPr>
            <a:xfrm>
              <a:off x="2128595" y="3198167"/>
              <a:ext cx="4880195" cy="461665"/>
              <a:chOff x="2318742" y="2198492"/>
              <a:chExt cx="4880195" cy="461665"/>
            </a:xfrm>
          </p:grpSpPr>
          <p:sp>
            <p:nvSpPr>
              <p:cNvPr id="66" name="文本框 65">
                <a:extLst>
                  <a:ext uri="{FF2B5EF4-FFF2-40B4-BE49-F238E27FC236}">
                    <a16:creationId xmlns:a16="http://schemas.microsoft.com/office/drawing/2014/main" id="{C29FADD8-34BB-40E9-B1AB-0484EA3FD477}"/>
                  </a:ext>
                </a:extLst>
              </p:cNvPr>
              <p:cNvSpPr txBox="1"/>
              <p:nvPr/>
            </p:nvSpPr>
            <p:spPr>
              <a:xfrm>
                <a:off x="2692418" y="2198492"/>
                <a:ext cx="4132835" cy="461665"/>
              </a:xfrm>
              <a:prstGeom prst="rect">
                <a:avLst/>
              </a:prstGeom>
              <a:noFill/>
              <a:ln w="19050">
                <a:solidFill>
                  <a:srgbClr val="02409A"/>
                </a:solidFill>
              </a:ln>
            </p:spPr>
            <p:txBody>
              <a:bodyPr wrap="square" rtlCol="0">
                <a:spAutoFit/>
              </a:bodyPr>
              <a:lstStyle/>
              <a:p>
                <a:pPr lvl="0" algn="ctr">
                  <a:defRPr/>
                </a:pPr>
                <a:r>
                  <a:rPr lang="en-US" altLang="zh-CN"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2 </a:t>
                </a:r>
                <a:r>
                  <a:rPr lang="zh-CN" altLang="en-US"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算法设计</a:t>
                </a:r>
                <a:endParaRPr lang="en-US" altLang="zh-CN"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endParaRPr>
              </a:p>
            </p:txBody>
          </p:sp>
          <p:grpSp>
            <p:nvGrpSpPr>
              <p:cNvPr id="67" name="Google Shape;863;p65">
                <a:extLst>
                  <a:ext uri="{FF2B5EF4-FFF2-40B4-BE49-F238E27FC236}">
                    <a16:creationId xmlns:a16="http://schemas.microsoft.com/office/drawing/2014/main" id="{1A0C0ED6-DEAC-46C1-B76F-8B91F0DDC339}"/>
                  </a:ext>
                </a:extLst>
              </p:cNvPr>
              <p:cNvGrpSpPr>
                <a:grpSpLocks noChangeAspect="1"/>
              </p:cNvGrpSpPr>
              <p:nvPr/>
            </p:nvGrpSpPr>
            <p:grpSpPr>
              <a:xfrm>
                <a:off x="2318742" y="2339325"/>
                <a:ext cx="190147" cy="180000"/>
                <a:chOff x="4660325" y="1866850"/>
                <a:chExt cx="68350" cy="58100"/>
              </a:xfrm>
            </p:grpSpPr>
            <p:sp>
              <p:nvSpPr>
                <p:cNvPr id="71" name="Google Shape;864;p65">
                  <a:extLst>
                    <a:ext uri="{FF2B5EF4-FFF2-40B4-BE49-F238E27FC236}">
                      <a16:creationId xmlns:a16="http://schemas.microsoft.com/office/drawing/2014/main" id="{D3CE48AE-ABB1-4E9C-A319-E0F0F984F0F8}"/>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65;p65">
                  <a:extLst>
                    <a:ext uri="{FF2B5EF4-FFF2-40B4-BE49-F238E27FC236}">
                      <a16:creationId xmlns:a16="http://schemas.microsoft.com/office/drawing/2014/main" id="{8269F253-A108-45BF-9CBB-4FF8DD0A91B2}"/>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863;p65">
                <a:extLst>
                  <a:ext uri="{FF2B5EF4-FFF2-40B4-BE49-F238E27FC236}">
                    <a16:creationId xmlns:a16="http://schemas.microsoft.com/office/drawing/2014/main" id="{18FBA4FF-9847-42A0-8DB4-D9C51DF55E88}"/>
                  </a:ext>
                </a:extLst>
              </p:cNvPr>
              <p:cNvGrpSpPr>
                <a:grpSpLocks noChangeAspect="1"/>
              </p:cNvGrpSpPr>
              <p:nvPr/>
            </p:nvGrpSpPr>
            <p:grpSpPr>
              <a:xfrm flipH="1">
                <a:off x="7008790" y="2339325"/>
                <a:ext cx="190147" cy="180000"/>
                <a:chOff x="4660325" y="1866850"/>
                <a:chExt cx="68350" cy="58100"/>
              </a:xfrm>
            </p:grpSpPr>
            <p:sp>
              <p:nvSpPr>
                <p:cNvPr id="69" name="Google Shape;864;p65">
                  <a:extLst>
                    <a:ext uri="{FF2B5EF4-FFF2-40B4-BE49-F238E27FC236}">
                      <a16:creationId xmlns:a16="http://schemas.microsoft.com/office/drawing/2014/main" id="{0FA1404C-4CFA-4A61-B062-258831C1160A}"/>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65;p65">
                  <a:extLst>
                    <a:ext uri="{FF2B5EF4-FFF2-40B4-BE49-F238E27FC236}">
                      <a16:creationId xmlns:a16="http://schemas.microsoft.com/office/drawing/2014/main" id="{B6BFE796-4519-4538-89A4-518D0E0D7911}"/>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 name="组合 73">
              <a:extLst>
                <a:ext uri="{FF2B5EF4-FFF2-40B4-BE49-F238E27FC236}">
                  <a16:creationId xmlns:a16="http://schemas.microsoft.com/office/drawing/2014/main" id="{C6D27B7E-C412-471D-BB00-ACEA25B0DE90}"/>
                </a:ext>
              </a:extLst>
            </p:cNvPr>
            <p:cNvGrpSpPr/>
            <p:nvPr/>
          </p:nvGrpSpPr>
          <p:grpSpPr>
            <a:xfrm>
              <a:off x="2128595" y="4459457"/>
              <a:ext cx="4880195" cy="461665"/>
              <a:chOff x="2318742" y="2198492"/>
              <a:chExt cx="4880195" cy="461665"/>
            </a:xfrm>
          </p:grpSpPr>
          <p:sp>
            <p:nvSpPr>
              <p:cNvPr id="75" name="文本框 74">
                <a:extLst>
                  <a:ext uri="{FF2B5EF4-FFF2-40B4-BE49-F238E27FC236}">
                    <a16:creationId xmlns:a16="http://schemas.microsoft.com/office/drawing/2014/main" id="{EED41DA2-7719-4417-A7ED-C2471F21E04E}"/>
                  </a:ext>
                </a:extLst>
              </p:cNvPr>
              <p:cNvSpPr txBox="1"/>
              <p:nvPr/>
            </p:nvSpPr>
            <p:spPr>
              <a:xfrm>
                <a:off x="2692417" y="2198492"/>
                <a:ext cx="4132835" cy="461665"/>
              </a:xfrm>
              <a:prstGeom prst="rect">
                <a:avLst/>
              </a:prstGeom>
              <a:noFill/>
              <a:ln w="19050">
                <a:solidFill>
                  <a:srgbClr val="02409A"/>
                </a:solidFill>
              </a:ln>
            </p:spPr>
            <p:txBody>
              <a:bodyPr wrap="square" rtlCol="0">
                <a:spAutoFit/>
              </a:bodyPr>
              <a:lstStyle/>
              <a:p>
                <a:pPr lvl="0" algn="ctr">
                  <a:defRPr/>
                </a:pPr>
                <a:r>
                  <a:rPr lang="en-US" altLang="zh-CN"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3 </a:t>
                </a:r>
                <a:r>
                  <a:rPr lang="zh-CN" altLang="en-US"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实验分析</a:t>
                </a:r>
                <a:endParaRPr lang="en-US" altLang="zh-CN"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endParaRPr>
              </a:p>
            </p:txBody>
          </p:sp>
          <p:grpSp>
            <p:nvGrpSpPr>
              <p:cNvPr id="76" name="Google Shape;863;p65">
                <a:extLst>
                  <a:ext uri="{FF2B5EF4-FFF2-40B4-BE49-F238E27FC236}">
                    <a16:creationId xmlns:a16="http://schemas.microsoft.com/office/drawing/2014/main" id="{A3ABAFA8-F41B-4553-BC0F-3E752DEF9A2F}"/>
                  </a:ext>
                </a:extLst>
              </p:cNvPr>
              <p:cNvGrpSpPr>
                <a:grpSpLocks noChangeAspect="1"/>
              </p:cNvGrpSpPr>
              <p:nvPr/>
            </p:nvGrpSpPr>
            <p:grpSpPr>
              <a:xfrm>
                <a:off x="2318742" y="2339325"/>
                <a:ext cx="190147" cy="180000"/>
                <a:chOff x="4660325" y="1866850"/>
                <a:chExt cx="68350" cy="58100"/>
              </a:xfrm>
            </p:grpSpPr>
            <p:sp>
              <p:nvSpPr>
                <p:cNvPr id="80" name="Google Shape;864;p65">
                  <a:extLst>
                    <a:ext uri="{FF2B5EF4-FFF2-40B4-BE49-F238E27FC236}">
                      <a16:creationId xmlns:a16="http://schemas.microsoft.com/office/drawing/2014/main" id="{6F6388AD-8CE0-42BA-A565-CD00CE191C00}"/>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65;p65">
                  <a:extLst>
                    <a:ext uri="{FF2B5EF4-FFF2-40B4-BE49-F238E27FC236}">
                      <a16:creationId xmlns:a16="http://schemas.microsoft.com/office/drawing/2014/main" id="{2800AFF5-816E-4DAE-93BC-479A88E1F10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863;p65">
                <a:extLst>
                  <a:ext uri="{FF2B5EF4-FFF2-40B4-BE49-F238E27FC236}">
                    <a16:creationId xmlns:a16="http://schemas.microsoft.com/office/drawing/2014/main" id="{3B65F60A-8590-4C8B-A8D5-3A08489EF758}"/>
                  </a:ext>
                </a:extLst>
              </p:cNvPr>
              <p:cNvGrpSpPr>
                <a:grpSpLocks noChangeAspect="1"/>
              </p:cNvGrpSpPr>
              <p:nvPr/>
            </p:nvGrpSpPr>
            <p:grpSpPr>
              <a:xfrm flipH="1">
                <a:off x="7008790" y="2339325"/>
                <a:ext cx="190147" cy="180000"/>
                <a:chOff x="4660325" y="1866850"/>
                <a:chExt cx="68350" cy="58100"/>
              </a:xfrm>
            </p:grpSpPr>
            <p:sp>
              <p:nvSpPr>
                <p:cNvPr id="78" name="Google Shape;864;p65">
                  <a:extLst>
                    <a:ext uri="{FF2B5EF4-FFF2-40B4-BE49-F238E27FC236}">
                      <a16:creationId xmlns:a16="http://schemas.microsoft.com/office/drawing/2014/main" id="{D832B29D-82E8-4D3D-9B5E-343B233BAAE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65;p65">
                  <a:extLst>
                    <a:ext uri="{FF2B5EF4-FFF2-40B4-BE49-F238E27FC236}">
                      <a16:creationId xmlns:a16="http://schemas.microsoft.com/office/drawing/2014/main" id="{96F8990F-7217-425D-B5F5-66D78FF09926}"/>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8" name="文本框 27">
            <a:extLst>
              <a:ext uri="{FF2B5EF4-FFF2-40B4-BE49-F238E27FC236}">
                <a16:creationId xmlns:a16="http://schemas.microsoft.com/office/drawing/2014/main" id="{E2B53DF3-67B3-48F8-9B28-ECFDEA3B1511}"/>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提纲</a:t>
            </a:r>
          </a:p>
        </p:txBody>
      </p:sp>
    </p:spTree>
    <p:extLst>
      <p:ext uri="{BB962C8B-B14F-4D97-AF65-F5344CB8AC3E}">
        <p14:creationId xmlns:p14="http://schemas.microsoft.com/office/powerpoint/2010/main" val="1520370785"/>
      </p:ext>
    </p:extLst>
  </p:cSld>
  <p:clrMapOvr>
    <a:masterClrMapping/>
  </p:clrMapOvr>
  <p:transition>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001F092-294D-4529-AC3E-BA07023D9093}"/>
              </a:ext>
            </a:extLst>
          </p:cNvPr>
          <p:cNvSpPr>
            <a:spLocks noGrp="1"/>
          </p:cNvSpPr>
          <p:nvPr>
            <p:ph type="sldNum" sz="quarter" idx="12"/>
          </p:nvPr>
        </p:nvSpPr>
        <p:spPr/>
        <p:txBody>
          <a:bodyPr/>
          <a:lstStyle/>
          <a:p>
            <a:fld id="{72A5E12F-523A-4D75-95A2-779F57F5D9E2}" type="slidenum">
              <a:rPr lang="zh-CN" altLang="en-US" smtClean="0"/>
              <a:t>3</a:t>
            </a:fld>
            <a:endParaRPr lang="zh-CN" altLang="en-US"/>
          </a:p>
        </p:txBody>
      </p:sp>
      <p:sp>
        <p:nvSpPr>
          <p:cNvPr id="48" name="文本框 47">
            <a:extLst>
              <a:ext uri="{FF2B5EF4-FFF2-40B4-BE49-F238E27FC236}">
                <a16:creationId xmlns:a16="http://schemas.microsoft.com/office/drawing/2014/main" id="{3DC87FC0-D6E5-4D5A-9F2E-730058CAC4F3}"/>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提纲</a:t>
            </a:r>
          </a:p>
        </p:txBody>
      </p:sp>
      <p:grpSp>
        <p:nvGrpSpPr>
          <p:cNvPr id="7" name="组合 6">
            <a:extLst>
              <a:ext uri="{FF2B5EF4-FFF2-40B4-BE49-F238E27FC236}">
                <a16:creationId xmlns:a16="http://schemas.microsoft.com/office/drawing/2014/main" id="{ACD57894-626F-4A5E-9F8A-3E71EDD07724}"/>
              </a:ext>
            </a:extLst>
          </p:cNvPr>
          <p:cNvGrpSpPr/>
          <p:nvPr/>
        </p:nvGrpSpPr>
        <p:grpSpPr>
          <a:xfrm>
            <a:off x="2122163" y="2312043"/>
            <a:ext cx="5565569" cy="2233913"/>
            <a:chOff x="1549246" y="2295061"/>
            <a:chExt cx="5565569" cy="2233913"/>
          </a:xfrm>
        </p:grpSpPr>
        <p:grpSp>
          <p:nvGrpSpPr>
            <p:cNvPr id="26" name="组合 25">
              <a:extLst>
                <a:ext uri="{FF2B5EF4-FFF2-40B4-BE49-F238E27FC236}">
                  <a16:creationId xmlns:a16="http://schemas.microsoft.com/office/drawing/2014/main" id="{66D6FE42-AEE7-409F-BD38-6AC28BBB12C5}"/>
                </a:ext>
              </a:extLst>
            </p:cNvPr>
            <p:cNvGrpSpPr/>
            <p:nvPr/>
          </p:nvGrpSpPr>
          <p:grpSpPr>
            <a:xfrm>
              <a:off x="1549246" y="3167389"/>
              <a:ext cx="2323652" cy="523220"/>
              <a:chOff x="1104898" y="1549242"/>
              <a:chExt cx="2323652" cy="523220"/>
            </a:xfrm>
          </p:grpSpPr>
          <p:sp>
            <p:nvSpPr>
              <p:cNvPr id="27" name="文本框 26">
                <a:extLst>
                  <a:ext uri="{FF2B5EF4-FFF2-40B4-BE49-F238E27FC236}">
                    <a16:creationId xmlns:a16="http://schemas.microsoft.com/office/drawing/2014/main" id="{070546FE-631B-4E94-B7AB-EF39735194C7}"/>
                  </a:ext>
                </a:extLst>
              </p:cNvPr>
              <p:cNvSpPr txBox="1"/>
              <p:nvPr/>
            </p:nvSpPr>
            <p:spPr>
              <a:xfrm>
                <a:off x="1463657" y="1549242"/>
                <a:ext cx="1964893" cy="523220"/>
              </a:xfrm>
              <a:prstGeom prst="rect">
                <a:avLst/>
              </a:prstGeom>
              <a:noFill/>
            </p:spPr>
            <p:txBody>
              <a:bodyPr wrap="square" rtlCol="0">
                <a:spAutoFit/>
              </a:bodyPr>
              <a:lstStyle/>
              <a:p>
                <a:r>
                  <a:rPr lang="zh-CN" altLang="en-US" sz="2800" b="1" spc="200" dirty="0">
                    <a:latin typeface="微软雅黑" panose="020B0503020204020204" pitchFamily="34" charset="-122"/>
                    <a:ea typeface="微软雅黑" panose="020B0503020204020204" pitchFamily="34" charset="-122"/>
                  </a:rPr>
                  <a:t>问题背景</a:t>
                </a:r>
              </a:p>
            </p:txBody>
          </p:sp>
          <p:grpSp>
            <p:nvGrpSpPr>
              <p:cNvPr id="28" name="Google Shape;1483;p78">
                <a:extLst>
                  <a:ext uri="{FF2B5EF4-FFF2-40B4-BE49-F238E27FC236}">
                    <a16:creationId xmlns:a16="http://schemas.microsoft.com/office/drawing/2014/main" id="{7FAFB9F4-AA02-45F0-89C3-BA9E44F80C8C}"/>
                  </a:ext>
                </a:extLst>
              </p:cNvPr>
              <p:cNvGrpSpPr/>
              <p:nvPr/>
            </p:nvGrpSpPr>
            <p:grpSpPr>
              <a:xfrm>
                <a:off x="1104898" y="1661974"/>
                <a:ext cx="206582" cy="297757"/>
                <a:chOff x="5083925" y="2066350"/>
                <a:chExt cx="28825" cy="41550"/>
              </a:xfrm>
            </p:grpSpPr>
            <p:sp>
              <p:nvSpPr>
                <p:cNvPr id="29" name="Google Shape;1484;p78">
                  <a:extLst>
                    <a:ext uri="{FF2B5EF4-FFF2-40B4-BE49-F238E27FC236}">
                      <a16:creationId xmlns:a16="http://schemas.microsoft.com/office/drawing/2014/main" id="{24ADBC5F-0B51-45CB-B0FF-6E821513F4F5}"/>
                    </a:ext>
                  </a:extLst>
                </p:cNvPr>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024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85;p78">
                  <a:extLst>
                    <a:ext uri="{FF2B5EF4-FFF2-40B4-BE49-F238E27FC236}">
                      <a16:creationId xmlns:a16="http://schemas.microsoft.com/office/drawing/2014/main" id="{37BBF488-1A16-4059-8F26-4529511C82AE}"/>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 name="文本框 32">
              <a:extLst>
                <a:ext uri="{FF2B5EF4-FFF2-40B4-BE49-F238E27FC236}">
                  <a16:creationId xmlns:a16="http://schemas.microsoft.com/office/drawing/2014/main" id="{35E55FCD-9D03-48E3-AEA1-5A12479574C3}"/>
                </a:ext>
              </a:extLst>
            </p:cNvPr>
            <p:cNvSpPr txBox="1"/>
            <p:nvPr/>
          </p:nvSpPr>
          <p:spPr>
            <a:xfrm>
              <a:off x="4271224" y="3181184"/>
              <a:ext cx="2843591"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城市异常检测</a:t>
              </a:r>
            </a:p>
          </p:txBody>
        </p:sp>
        <p:cxnSp>
          <p:nvCxnSpPr>
            <p:cNvPr id="5" name="直接连接符 4">
              <a:extLst>
                <a:ext uri="{FF2B5EF4-FFF2-40B4-BE49-F238E27FC236}">
                  <a16:creationId xmlns:a16="http://schemas.microsoft.com/office/drawing/2014/main" id="{E30ADFAD-6C0E-4268-BBCF-EC37DCF5A430}"/>
                </a:ext>
              </a:extLst>
            </p:cNvPr>
            <p:cNvCxnSpPr>
              <a:cxnSpLocks/>
            </p:cNvCxnSpPr>
            <p:nvPr/>
          </p:nvCxnSpPr>
          <p:spPr>
            <a:xfrm>
              <a:off x="4009131" y="2295061"/>
              <a:ext cx="0" cy="2233913"/>
            </a:xfrm>
            <a:prstGeom prst="line">
              <a:avLst/>
            </a:prstGeom>
            <a:ln w="19050">
              <a:solidFill>
                <a:srgbClr val="02409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9592122"/>
      </p:ext>
    </p:extLst>
  </p:cSld>
  <p:clrMapOvr>
    <a:masterClrMapping/>
  </p:clrMapOvr>
  <p:transition>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4</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研究背景</a:t>
            </a:r>
          </a:p>
        </p:txBody>
      </p:sp>
      <p:pic>
        <p:nvPicPr>
          <p:cNvPr id="4" name="图片 3">
            <a:extLst>
              <a:ext uri="{FF2B5EF4-FFF2-40B4-BE49-F238E27FC236}">
                <a16:creationId xmlns:a16="http://schemas.microsoft.com/office/drawing/2014/main" id="{1F05F314-F7FE-89AA-9713-F6ABA5604CF7}"/>
              </a:ext>
            </a:extLst>
          </p:cNvPr>
          <p:cNvPicPr>
            <a:picLocks noChangeAspect="1"/>
          </p:cNvPicPr>
          <p:nvPr/>
        </p:nvPicPr>
        <p:blipFill>
          <a:blip r:embed="rId3"/>
          <a:stretch>
            <a:fillRect/>
          </a:stretch>
        </p:blipFill>
        <p:spPr>
          <a:xfrm>
            <a:off x="301975" y="1138454"/>
            <a:ext cx="8540049" cy="4180399"/>
          </a:xfrm>
          <a:prstGeom prst="rect">
            <a:avLst/>
          </a:prstGeom>
        </p:spPr>
      </p:pic>
      <p:sp>
        <p:nvSpPr>
          <p:cNvPr id="5" name="文本框 4">
            <a:extLst>
              <a:ext uri="{FF2B5EF4-FFF2-40B4-BE49-F238E27FC236}">
                <a16:creationId xmlns:a16="http://schemas.microsoft.com/office/drawing/2014/main" id="{FC54D3BF-CDD6-B583-E065-B2B26524825F}"/>
              </a:ext>
            </a:extLst>
          </p:cNvPr>
          <p:cNvSpPr txBox="1"/>
          <p:nvPr/>
        </p:nvSpPr>
        <p:spPr>
          <a:xfrm>
            <a:off x="929811" y="5409344"/>
            <a:ext cx="660117" cy="369332"/>
          </a:xfrm>
          <a:prstGeom prst="rect">
            <a:avLst/>
          </a:prstGeom>
          <a:noFill/>
        </p:spPr>
        <p:txBody>
          <a:bodyPr wrap="none" rtlCol="0">
            <a:spAutoFit/>
          </a:bodyPr>
          <a:lstStyle/>
          <a:p>
            <a:r>
              <a:rPr lang="zh-CN" altLang="en-US" dirty="0"/>
              <a:t>噪音</a:t>
            </a:r>
          </a:p>
        </p:txBody>
      </p:sp>
      <p:sp>
        <p:nvSpPr>
          <p:cNvPr id="11" name="文本框 10">
            <a:extLst>
              <a:ext uri="{FF2B5EF4-FFF2-40B4-BE49-F238E27FC236}">
                <a16:creationId xmlns:a16="http://schemas.microsoft.com/office/drawing/2014/main" id="{D9C868BD-79B3-0948-7FA3-231C1159DD2B}"/>
              </a:ext>
            </a:extLst>
          </p:cNvPr>
          <p:cNvSpPr txBox="1"/>
          <p:nvPr/>
        </p:nvSpPr>
        <p:spPr>
          <a:xfrm>
            <a:off x="3183276" y="5409344"/>
            <a:ext cx="646331" cy="369332"/>
          </a:xfrm>
          <a:prstGeom prst="rect">
            <a:avLst/>
          </a:prstGeom>
          <a:noFill/>
        </p:spPr>
        <p:txBody>
          <a:bodyPr wrap="none" rtlCol="0">
            <a:spAutoFit/>
          </a:bodyPr>
          <a:lstStyle/>
          <a:p>
            <a:r>
              <a:rPr lang="zh-CN" altLang="en-US" dirty="0"/>
              <a:t>堵塞</a:t>
            </a:r>
          </a:p>
        </p:txBody>
      </p:sp>
      <p:sp>
        <p:nvSpPr>
          <p:cNvPr id="12" name="文本框 11">
            <a:extLst>
              <a:ext uri="{FF2B5EF4-FFF2-40B4-BE49-F238E27FC236}">
                <a16:creationId xmlns:a16="http://schemas.microsoft.com/office/drawing/2014/main" id="{3CD9C5C7-F976-8E45-D856-9AE02B2F3B77}"/>
              </a:ext>
            </a:extLst>
          </p:cNvPr>
          <p:cNvSpPr txBox="1"/>
          <p:nvPr/>
        </p:nvSpPr>
        <p:spPr>
          <a:xfrm>
            <a:off x="5366535" y="5409344"/>
            <a:ext cx="646331" cy="369332"/>
          </a:xfrm>
          <a:prstGeom prst="rect">
            <a:avLst/>
          </a:prstGeom>
          <a:noFill/>
        </p:spPr>
        <p:txBody>
          <a:bodyPr wrap="none" rtlCol="0">
            <a:spAutoFit/>
          </a:bodyPr>
          <a:lstStyle/>
          <a:p>
            <a:r>
              <a:rPr lang="zh-CN" altLang="en-US" dirty="0"/>
              <a:t>违停</a:t>
            </a:r>
          </a:p>
        </p:txBody>
      </p:sp>
      <p:sp>
        <p:nvSpPr>
          <p:cNvPr id="13" name="文本框 12">
            <a:extLst>
              <a:ext uri="{FF2B5EF4-FFF2-40B4-BE49-F238E27FC236}">
                <a16:creationId xmlns:a16="http://schemas.microsoft.com/office/drawing/2014/main" id="{DFF97BF5-E9D4-A238-34B4-22929A5AF841}"/>
              </a:ext>
            </a:extLst>
          </p:cNvPr>
          <p:cNvSpPr txBox="1"/>
          <p:nvPr/>
        </p:nvSpPr>
        <p:spPr>
          <a:xfrm>
            <a:off x="6993277" y="5409344"/>
            <a:ext cx="1569660" cy="369332"/>
          </a:xfrm>
          <a:prstGeom prst="rect">
            <a:avLst/>
          </a:prstGeom>
          <a:noFill/>
        </p:spPr>
        <p:txBody>
          <a:bodyPr wrap="none" rtlCol="0">
            <a:spAutoFit/>
          </a:bodyPr>
          <a:lstStyle/>
          <a:p>
            <a:r>
              <a:rPr lang="zh-CN" altLang="en-US" dirty="0"/>
              <a:t>违法建筑使用</a:t>
            </a:r>
          </a:p>
        </p:txBody>
      </p:sp>
    </p:spTree>
    <p:extLst>
      <p:ext uri="{BB962C8B-B14F-4D97-AF65-F5344CB8AC3E}">
        <p14:creationId xmlns:p14="http://schemas.microsoft.com/office/powerpoint/2010/main" val="1988524285"/>
      </p:ext>
    </p:extLst>
  </p:cSld>
  <p:clrMapOvr>
    <a:masterClrMapping/>
  </p:clrMapOvr>
  <p:transition>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5</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研究背景</a:t>
            </a:r>
          </a:p>
        </p:txBody>
      </p:sp>
      <p:pic>
        <p:nvPicPr>
          <p:cNvPr id="8" name="图片 7">
            <a:extLst>
              <a:ext uri="{FF2B5EF4-FFF2-40B4-BE49-F238E27FC236}">
                <a16:creationId xmlns:a16="http://schemas.microsoft.com/office/drawing/2014/main" id="{EE68A23F-B3BE-888E-1E4B-EBB897F5E027}"/>
              </a:ext>
            </a:extLst>
          </p:cNvPr>
          <p:cNvPicPr>
            <a:picLocks noChangeAspect="1"/>
          </p:cNvPicPr>
          <p:nvPr/>
        </p:nvPicPr>
        <p:blipFill>
          <a:blip r:embed="rId3"/>
          <a:stretch>
            <a:fillRect/>
          </a:stretch>
        </p:blipFill>
        <p:spPr>
          <a:xfrm>
            <a:off x="1423563" y="1115320"/>
            <a:ext cx="2447943" cy="2033602"/>
          </a:xfrm>
          <a:prstGeom prst="rect">
            <a:avLst/>
          </a:prstGeom>
        </p:spPr>
      </p:pic>
      <p:sp>
        <p:nvSpPr>
          <p:cNvPr id="12" name="左大括号 11">
            <a:extLst>
              <a:ext uri="{FF2B5EF4-FFF2-40B4-BE49-F238E27FC236}">
                <a16:creationId xmlns:a16="http://schemas.microsoft.com/office/drawing/2014/main" id="{86520428-41F7-1A29-843B-43774B130D24}"/>
              </a:ext>
            </a:extLst>
          </p:cNvPr>
          <p:cNvSpPr/>
          <p:nvPr/>
        </p:nvSpPr>
        <p:spPr>
          <a:xfrm>
            <a:off x="4416015" y="1410021"/>
            <a:ext cx="350168" cy="1592494"/>
          </a:xfrm>
          <a:prstGeom prst="leftBrace">
            <a:avLst/>
          </a:prstGeom>
          <a:ln w="25400"/>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91E80D57-4F44-E27A-06CC-C20F1104AEF7}"/>
              </a:ext>
            </a:extLst>
          </p:cNvPr>
          <p:cNvPicPr>
            <a:picLocks noChangeAspect="1"/>
          </p:cNvPicPr>
          <p:nvPr/>
        </p:nvPicPr>
        <p:blipFill>
          <a:blip r:embed="rId4"/>
          <a:stretch>
            <a:fillRect/>
          </a:stretch>
        </p:blipFill>
        <p:spPr>
          <a:xfrm>
            <a:off x="5357986" y="1233083"/>
            <a:ext cx="614367" cy="595317"/>
          </a:xfrm>
          <a:prstGeom prst="rect">
            <a:avLst/>
          </a:prstGeom>
        </p:spPr>
      </p:pic>
      <p:pic>
        <p:nvPicPr>
          <p:cNvPr id="16" name="图片 15">
            <a:extLst>
              <a:ext uri="{FF2B5EF4-FFF2-40B4-BE49-F238E27FC236}">
                <a16:creationId xmlns:a16="http://schemas.microsoft.com/office/drawing/2014/main" id="{E3924E1C-838F-C307-7C77-12AF48F6C7B1}"/>
              </a:ext>
            </a:extLst>
          </p:cNvPr>
          <p:cNvPicPr>
            <a:picLocks noChangeAspect="1"/>
          </p:cNvPicPr>
          <p:nvPr/>
        </p:nvPicPr>
        <p:blipFill>
          <a:blip r:embed="rId5"/>
          <a:stretch>
            <a:fillRect/>
          </a:stretch>
        </p:blipFill>
        <p:spPr>
          <a:xfrm>
            <a:off x="5357986" y="2510207"/>
            <a:ext cx="614367" cy="566315"/>
          </a:xfrm>
          <a:prstGeom prst="rect">
            <a:avLst/>
          </a:prstGeom>
        </p:spPr>
      </p:pic>
      <p:sp>
        <p:nvSpPr>
          <p:cNvPr id="17" name="文本框 16">
            <a:extLst>
              <a:ext uri="{FF2B5EF4-FFF2-40B4-BE49-F238E27FC236}">
                <a16:creationId xmlns:a16="http://schemas.microsoft.com/office/drawing/2014/main" id="{93403841-2EFE-181A-36E3-2E5AADF5DF2A}"/>
              </a:ext>
            </a:extLst>
          </p:cNvPr>
          <p:cNvSpPr txBox="1"/>
          <p:nvPr/>
        </p:nvSpPr>
        <p:spPr>
          <a:xfrm>
            <a:off x="6320015" y="1294704"/>
            <a:ext cx="1210588" cy="400110"/>
          </a:xfrm>
          <a:prstGeom prst="rect">
            <a:avLst/>
          </a:prstGeom>
          <a:noFill/>
        </p:spPr>
        <p:txBody>
          <a:bodyPr wrap="none" rtlCol="0">
            <a:spAutoFit/>
          </a:bodyPr>
          <a:lstStyle/>
          <a:p>
            <a:r>
              <a:rPr lang="zh-CN" altLang="en-US" sz="2000" dirty="0"/>
              <a:t>空间特征</a:t>
            </a:r>
          </a:p>
        </p:txBody>
      </p:sp>
      <p:sp>
        <p:nvSpPr>
          <p:cNvPr id="18" name="文本框 17">
            <a:extLst>
              <a:ext uri="{FF2B5EF4-FFF2-40B4-BE49-F238E27FC236}">
                <a16:creationId xmlns:a16="http://schemas.microsoft.com/office/drawing/2014/main" id="{C1B07982-0804-EF71-E75B-ACC733586E7A}"/>
              </a:ext>
            </a:extLst>
          </p:cNvPr>
          <p:cNvSpPr txBox="1"/>
          <p:nvPr/>
        </p:nvSpPr>
        <p:spPr>
          <a:xfrm>
            <a:off x="6320015" y="2593309"/>
            <a:ext cx="1210588" cy="400110"/>
          </a:xfrm>
          <a:prstGeom prst="rect">
            <a:avLst/>
          </a:prstGeom>
          <a:noFill/>
        </p:spPr>
        <p:txBody>
          <a:bodyPr wrap="none" rtlCol="0">
            <a:spAutoFit/>
          </a:bodyPr>
          <a:lstStyle/>
          <a:p>
            <a:r>
              <a:rPr lang="zh-CN" altLang="en-US" sz="2000" dirty="0"/>
              <a:t>时间特征</a:t>
            </a:r>
          </a:p>
        </p:txBody>
      </p:sp>
      <p:pic>
        <p:nvPicPr>
          <p:cNvPr id="20" name="图片 19">
            <a:extLst>
              <a:ext uri="{FF2B5EF4-FFF2-40B4-BE49-F238E27FC236}">
                <a16:creationId xmlns:a16="http://schemas.microsoft.com/office/drawing/2014/main" id="{1B29335F-6C67-39DF-58BA-28A029259070}"/>
              </a:ext>
            </a:extLst>
          </p:cNvPr>
          <p:cNvPicPr>
            <a:picLocks noChangeAspect="1"/>
          </p:cNvPicPr>
          <p:nvPr/>
        </p:nvPicPr>
        <p:blipFill>
          <a:blip r:embed="rId6"/>
          <a:stretch>
            <a:fillRect/>
          </a:stretch>
        </p:blipFill>
        <p:spPr>
          <a:xfrm>
            <a:off x="779427" y="3634485"/>
            <a:ext cx="1904236" cy="2263526"/>
          </a:xfrm>
          <a:prstGeom prst="rect">
            <a:avLst/>
          </a:prstGeom>
        </p:spPr>
      </p:pic>
      <p:pic>
        <p:nvPicPr>
          <p:cNvPr id="26" name="图片 25">
            <a:extLst>
              <a:ext uri="{FF2B5EF4-FFF2-40B4-BE49-F238E27FC236}">
                <a16:creationId xmlns:a16="http://schemas.microsoft.com/office/drawing/2014/main" id="{C2663C12-DB93-119F-CAB1-CBA11CF94EDD}"/>
              </a:ext>
            </a:extLst>
          </p:cNvPr>
          <p:cNvPicPr>
            <a:picLocks noChangeAspect="1"/>
          </p:cNvPicPr>
          <p:nvPr/>
        </p:nvPicPr>
        <p:blipFill rotWithShape="1">
          <a:blip r:embed="rId7"/>
          <a:srcRect b="1425"/>
          <a:stretch/>
        </p:blipFill>
        <p:spPr>
          <a:xfrm>
            <a:off x="3860130" y="3880007"/>
            <a:ext cx="1485388" cy="1308442"/>
          </a:xfrm>
          <a:prstGeom prst="rect">
            <a:avLst/>
          </a:prstGeom>
        </p:spPr>
      </p:pic>
      <p:pic>
        <p:nvPicPr>
          <p:cNvPr id="28" name="图片 27">
            <a:extLst>
              <a:ext uri="{FF2B5EF4-FFF2-40B4-BE49-F238E27FC236}">
                <a16:creationId xmlns:a16="http://schemas.microsoft.com/office/drawing/2014/main" id="{93F48ADC-DF57-681E-94D0-F65DF9537E6B}"/>
              </a:ext>
            </a:extLst>
          </p:cNvPr>
          <p:cNvPicPr>
            <a:picLocks noChangeAspect="1"/>
          </p:cNvPicPr>
          <p:nvPr/>
        </p:nvPicPr>
        <p:blipFill>
          <a:blip r:embed="rId8"/>
          <a:stretch>
            <a:fillRect/>
          </a:stretch>
        </p:blipFill>
        <p:spPr>
          <a:xfrm>
            <a:off x="5491334" y="4117444"/>
            <a:ext cx="828681" cy="852494"/>
          </a:xfrm>
          <a:prstGeom prst="rect">
            <a:avLst/>
          </a:prstGeom>
        </p:spPr>
      </p:pic>
      <p:pic>
        <p:nvPicPr>
          <p:cNvPr id="30" name="图片 29">
            <a:extLst>
              <a:ext uri="{FF2B5EF4-FFF2-40B4-BE49-F238E27FC236}">
                <a16:creationId xmlns:a16="http://schemas.microsoft.com/office/drawing/2014/main" id="{AA98038A-6648-58BB-ADF2-D359D6420E4B}"/>
              </a:ext>
            </a:extLst>
          </p:cNvPr>
          <p:cNvPicPr>
            <a:picLocks noChangeAspect="1"/>
          </p:cNvPicPr>
          <p:nvPr/>
        </p:nvPicPr>
        <p:blipFill>
          <a:blip r:embed="rId9"/>
          <a:stretch>
            <a:fillRect/>
          </a:stretch>
        </p:blipFill>
        <p:spPr>
          <a:xfrm>
            <a:off x="6465832" y="4245389"/>
            <a:ext cx="2090753" cy="709618"/>
          </a:xfrm>
          <a:prstGeom prst="rect">
            <a:avLst/>
          </a:prstGeom>
        </p:spPr>
      </p:pic>
      <p:sp>
        <p:nvSpPr>
          <p:cNvPr id="31" name="箭头: 右 30">
            <a:extLst>
              <a:ext uri="{FF2B5EF4-FFF2-40B4-BE49-F238E27FC236}">
                <a16:creationId xmlns:a16="http://schemas.microsoft.com/office/drawing/2014/main" id="{57E3DEE1-B1D7-F4E1-F694-D6C725EF9990}"/>
              </a:ext>
            </a:extLst>
          </p:cNvPr>
          <p:cNvSpPr/>
          <p:nvPr/>
        </p:nvSpPr>
        <p:spPr>
          <a:xfrm>
            <a:off x="2866490" y="4404989"/>
            <a:ext cx="821086" cy="390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997408E6-7E28-06A9-612D-854D43CDF09C}"/>
              </a:ext>
            </a:extLst>
          </p:cNvPr>
          <p:cNvSpPr txBox="1"/>
          <p:nvPr/>
        </p:nvSpPr>
        <p:spPr>
          <a:xfrm>
            <a:off x="2907681" y="4770341"/>
            <a:ext cx="646331" cy="369332"/>
          </a:xfrm>
          <a:prstGeom prst="rect">
            <a:avLst/>
          </a:prstGeom>
          <a:noFill/>
        </p:spPr>
        <p:txBody>
          <a:bodyPr wrap="none" rtlCol="0">
            <a:spAutoFit/>
          </a:bodyPr>
          <a:lstStyle/>
          <a:p>
            <a:r>
              <a:rPr lang="zh-CN" altLang="en-US" dirty="0"/>
              <a:t>检测</a:t>
            </a:r>
          </a:p>
        </p:txBody>
      </p:sp>
    </p:spTree>
    <p:extLst>
      <p:ext uri="{BB962C8B-B14F-4D97-AF65-F5344CB8AC3E}">
        <p14:creationId xmlns:p14="http://schemas.microsoft.com/office/powerpoint/2010/main" val="418039950"/>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6</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研究背景</a:t>
            </a:r>
          </a:p>
        </p:txBody>
      </p:sp>
      <p:grpSp>
        <p:nvGrpSpPr>
          <p:cNvPr id="13" name="组合 12">
            <a:extLst>
              <a:ext uri="{FF2B5EF4-FFF2-40B4-BE49-F238E27FC236}">
                <a16:creationId xmlns:a16="http://schemas.microsoft.com/office/drawing/2014/main" id="{5543FD23-A3CF-4405-AD43-EBAA8C2D9156}"/>
              </a:ext>
            </a:extLst>
          </p:cNvPr>
          <p:cNvGrpSpPr/>
          <p:nvPr/>
        </p:nvGrpSpPr>
        <p:grpSpPr>
          <a:xfrm>
            <a:off x="366939" y="1179044"/>
            <a:ext cx="8410121" cy="2197021"/>
            <a:chOff x="370390" y="1000293"/>
            <a:chExt cx="8403220" cy="3378500"/>
          </a:xfrm>
        </p:grpSpPr>
        <p:sp>
          <p:nvSpPr>
            <p:cNvPr id="14" name="矩形 13">
              <a:extLst>
                <a:ext uri="{FF2B5EF4-FFF2-40B4-BE49-F238E27FC236}">
                  <a16:creationId xmlns:a16="http://schemas.microsoft.com/office/drawing/2014/main" id="{DE31EA65-31B9-4B54-A58A-4EBBFEA6BA72}"/>
                </a:ext>
              </a:extLst>
            </p:cNvPr>
            <p:cNvSpPr/>
            <p:nvPr/>
          </p:nvSpPr>
          <p:spPr>
            <a:xfrm>
              <a:off x="370390" y="1645425"/>
              <a:ext cx="8403220" cy="2733368"/>
            </a:xfrm>
            <a:prstGeom prst="rect">
              <a:avLst/>
            </a:prstGeom>
            <a:no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088F5C7-426E-4D5C-A195-80BE4C010752}"/>
                </a:ext>
              </a:extLst>
            </p:cNvPr>
            <p:cNvSpPr/>
            <p:nvPr/>
          </p:nvSpPr>
          <p:spPr>
            <a:xfrm>
              <a:off x="370390" y="1000293"/>
              <a:ext cx="1124113" cy="645131"/>
            </a:xfrm>
            <a:prstGeom prst="rect">
              <a:avLst/>
            </a:prstGeom>
            <a:solidFill>
              <a:srgbClr val="02409A"/>
            </a:solid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挑战</a:t>
              </a:r>
            </a:p>
          </p:txBody>
        </p:sp>
        <p:sp>
          <p:nvSpPr>
            <p:cNvPr id="17" name="页脚占位符 2">
              <a:extLst>
                <a:ext uri="{FF2B5EF4-FFF2-40B4-BE49-F238E27FC236}">
                  <a16:creationId xmlns:a16="http://schemas.microsoft.com/office/drawing/2014/main" id="{E7BE83C9-9843-4A5E-AFAF-CFB64BE284AC}"/>
                </a:ext>
              </a:extLst>
            </p:cNvPr>
            <p:cNvSpPr txBox="1">
              <a:spLocks/>
            </p:cNvSpPr>
            <p:nvPr/>
          </p:nvSpPr>
          <p:spPr>
            <a:xfrm>
              <a:off x="487404" y="1783073"/>
              <a:ext cx="8077287" cy="1479792"/>
            </a:xfrm>
            <a:prstGeom prst="rect">
              <a:avLst/>
            </a:prstGeom>
          </p:spPr>
          <p:txBody>
            <a:bodyPr vert="horz" lIns="91440" tIns="45720" rIns="91440" bIns="45720" rtlCol="0" anchor="t"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34000" indent="-457200" algn="l">
                <a:lnSpc>
                  <a:spcPct val="150000"/>
                </a:lnSpc>
                <a:spcBef>
                  <a:spcPts val="600"/>
                </a:spcBef>
                <a:spcAft>
                  <a:spcPts val="600"/>
                </a:spcAft>
              </a:pPr>
              <a:endParaRPr lang="en-US" altLang="zh-CN" sz="1800" dirty="0">
                <a:solidFill>
                  <a:schemeClr val="tx1"/>
                </a:solidFill>
              </a:endParaRPr>
            </a:p>
          </p:txBody>
        </p:sp>
      </p:grpSp>
      <p:sp>
        <p:nvSpPr>
          <p:cNvPr id="27" name="文本框 26">
            <a:extLst>
              <a:ext uri="{FF2B5EF4-FFF2-40B4-BE49-F238E27FC236}">
                <a16:creationId xmlns:a16="http://schemas.microsoft.com/office/drawing/2014/main" id="{199B14AF-7526-4645-B9DA-EE3449607720}"/>
              </a:ext>
            </a:extLst>
          </p:cNvPr>
          <p:cNvSpPr txBox="1"/>
          <p:nvPr/>
        </p:nvSpPr>
        <p:spPr>
          <a:xfrm>
            <a:off x="1796665" y="2001528"/>
            <a:ext cx="5812972" cy="923330"/>
          </a:xfrm>
          <a:prstGeom prst="rect">
            <a:avLst/>
          </a:prstGeom>
          <a:noFill/>
        </p:spPr>
        <p:txBody>
          <a:bodyPr wrap="square">
            <a:spAutoFit/>
          </a:bodyPr>
          <a:lstStyle/>
          <a:p>
            <a:pPr marL="285750" indent="-285750">
              <a:buFont typeface="Arial" panose="020B0604020202020204" pitchFamily="34" charset="0"/>
              <a:buChar char="•"/>
            </a:pPr>
            <a:r>
              <a:rPr lang="zh-CN" altLang="en-US" sz="1800" b="1" dirty="0">
                <a:latin typeface="微软雅黑" panose="020B0503020204020204" pitchFamily="34" charset="-122"/>
                <a:ea typeface="微软雅黑" panose="020B0503020204020204" pitchFamily="34" charset="-122"/>
              </a:rPr>
              <a:t>异常数据的稀疏性，直接检测异常很困难</a:t>
            </a:r>
            <a:endParaRPr lang="en-US" altLang="zh-CN" sz="18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zh-CN" altLang="en-US" sz="1800" b="1" dirty="0">
                <a:latin typeface="微软雅黑" panose="020B0503020204020204" pitchFamily="34" charset="-122"/>
                <a:ea typeface="微软雅黑" panose="020B0503020204020204" pitchFamily="34" charset="-122"/>
              </a:rPr>
              <a:t>复杂影响因素，受多种时空因素的影响</a:t>
            </a:r>
            <a:endParaRPr lang="en-US" altLang="zh-CN" sz="1800" b="1" dirty="0">
              <a:latin typeface="微软雅黑" panose="020B0503020204020204" pitchFamily="34" charset="-122"/>
              <a:ea typeface="微软雅黑" panose="020B0503020204020204" pitchFamily="34" charset="-122"/>
            </a:endParaRPr>
          </a:p>
        </p:txBody>
      </p:sp>
      <p:grpSp>
        <p:nvGrpSpPr>
          <p:cNvPr id="28" name="组合 27">
            <a:extLst>
              <a:ext uri="{FF2B5EF4-FFF2-40B4-BE49-F238E27FC236}">
                <a16:creationId xmlns:a16="http://schemas.microsoft.com/office/drawing/2014/main" id="{5A44EA9B-D76A-43F5-BCA6-8627FA81EE07}"/>
              </a:ext>
            </a:extLst>
          </p:cNvPr>
          <p:cNvGrpSpPr/>
          <p:nvPr/>
        </p:nvGrpSpPr>
        <p:grpSpPr>
          <a:xfrm>
            <a:off x="366939" y="3572098"/>
            <a:ext cx="8410121" cy="2197021"/>
            <a:chOff x="370390" y="1000293"/>
            <a:chExt cx="8403220" cy="3378500"/>
          </a:xfrm>
        </p:grpSpPr>
        <p:sp>
          <p:nvSpPr>
            <p:cNvPr id="29" name="矩形 28">
              <a:extLst>
                <a:ext uri="{FF2B5EF4-FFF2-40B4-BE49-F238E27FC236}">
                  <a16:creationId xmlns:a16="http://schemas.microsoft.com/office/drawing/2014/main" id="{895A63AC-40AB-464C-A24C-E727126D8C3F}"/>
                </a:ext>
              </a:extLst>
            </p:cNvPr>
            <p:cNvSpPr/>
            <p:nvPr/>
          </p:nvSpPr>
          <p:spPr>
            <a:xfrm>
              <a:off x="370390" y="1645425"/>
              <a:ext cx="8403220" cy="2733368"/>
            </a:xfrm>
            <a:prstGeom prst="rect">
              <a:avLst/>
            </a:prstGeom>
            <a:no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F915F368-0DF7-4F7D-8330-68008D969540}"/>
                </a:ext>
              </a:extLst>
            </p:cNvPr>
            <p:cNvSpPr/>
            <p:nvPr/>
          </p:nvSpPr>
          <p:spPr>
            <a:xfrm>
              <a:off x="370390" y="1000293"/>
              <a:ext cx="1124113" cy="645131"/>
            </a:xfrm>
            <a:prstGeom prst="rect">
              <a:avLst/>
            </a:prstGeom>
            <a:solidFill>
              <a:srgbClr val="02409A"/>
            </a:solid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a:t>
              </a:r>
            </a:p>
          </p:txBody>
        </p:sp>
        <p:sp>
          <p:nvSpPr>
            <p:cNvPr id="31" name="页脚占位符 2">
              <a:extLst>
                <a:ext uri="{FF2B5EF4-FFF2-40B4-BE49-F238E27FC236}">
                  <a16:creationId xmlns:a16="http://schemas.microsoft.com/office/drawing/2014/main" id="{812B5A69-47FF-45BC-8535-1CB265076656}"/>
                </a:ext>
              </a:extLst>
            </p:cNvPr>
            <p:cNvSpPr txBox="1">
              <a:spLocks/>
            </p:cNvSpPr>
            <p:nvPr/>
          </p:nvSpPr>
          <p:spPr>
            <a:xfrm>
              <a:off x="487404" y="1783073"/>
              <a:ext cx="8077287" cy="1479792"/>
            </a:xfrm>
            <a:prstGeom prst="rect">
              <a:avLst/>
            </a:prstGeom>
          </p:spPr>
          <p:txBody>
            <a:bodyPr vert="horz" lIns="91440" tIns="45720" rIns="91440" bIns="45720" rtlCol="0" anchor="t"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34000" indent="-457200" algn="l">
                <a:lnSpc>
                  <a:spcPct val="150000"/>
                </a:lnSpc>
                <a:spcBef>
                  <a:spcPts val="600"/>
                </a:spcBef>
                <a:spcAft>
                  <a:spcPts val="600"/>
                </a:spcAft>
              </a:pPr>
              <a:endParaRPr lang="en-US" altLang="zh-CN" sz="1800" dirty="0">
                <a:solidFill>
                  <a:schemeClr val="tx1"/>
                </a:solidFill>
              </a:endParaRPr>
            </a:p>
          </p:txBody>
        </p:sp>
      </p:grpSp>
      <p:sp>
        <p:nvSpPr>
          <p:cNvPr id="32" name="文本框 31">
            <a:extLst>
              <a:ext uri="{FF2B5EF4-FFF2-40B4-BE49-F238E27FC236}">
                <a16:creationId xmlns:a16="http://schemas.microsoft.com/office/drawing/2014/main" id="{AD9CBA65-CE58-48F1-A0E4-5CF1991B93C5}"/>
              </a:ext>
            </a:extLst>
          </p:cNvPr>
          <p:cNvSpPr txBox="1"/>
          <p:nvPr/>
        </p:nvSpPr>
        <p:spPr>
          <a:xfrm>
            <a:off x="1338607" y="4412546"/>
            <a:ext cx="6195618" cy="879087"/>
          </a:xfrm>
          <a:prstGeom prst="rect">
            <a:avLst/>
          </a:prstGeom>
          <a:noFill/>
        </p:spPr>
        <p:txBody>
          <a:bodyPr wrap="square">
            <a:spAutoFit/>
          </a:bodyPr>
          <a:lstStyle/>
          <a:p>
            <a:pPr marL="742950" lvl="1" indent="-285750" algn="just">
              <a:lnSpc>
                <a:spcPct val="150000"/>
              </a:lnSpc>
              <a:buFont typeface="Arial" panose="020B0604020202020204" pitchFamily="34" charset="0"/>
              <a:buChar char="•"/>
            </a:pPr>
            <a:r>
              <a:rPr lang="zh-CN" altLang="en-US" sz="1800" b="1" dirty="0">
                <a:latin typeface="+mn-ea"/>
              </a:rPr>
              <a:t>估计正常</a:t>
            </a:r>
            <a:r>
              <a:rPr lang="zh-CN" altLang="en-US" b="1" dirty="0">
                <a:latin typeface="+mn-ea"/>
              </a:rPr>
              <a:t>向量</a:t>
            </a:r>
            <a:r>
              <a:rPr lang="zh-CN" altLang="en-US" sz="1800" b="1" dirty="0">
                <a:latin typeface="+mn-ea"/>
              </a:rPr>
              <a:t>，</a:t>
            </a:r>
            <a:r>
              <a:rPr lang="zh-CN" altLang="en-US" sz="1800" b="1" dirty="0">
                <a:solidFill>
                  <a:srgbClr val="FF0000"/>
                </a:solidFill>
                <a:latin typeface="+mn-ea"/>
              </a:rPr>
              <a:t>分解</a:t>
            </a:r>
            <a:r>
              <a:rPr lang="zh-CN" altLang="en-US" sz="1800" b="1" dirty="0">
                <a:latin typeface="+mn-ea"/>
              </a:rPr>
              <a:t>出异常</a:t>
            </a:r>
            <a:r>
              <a:rPr lang="zh-CN" altLang="en-US" b="1" dirty="0">
                <a:latin typeface="+mn-ea"/>
              </a:rPr>
              <a:t>向量</a:t>
            </a:r>
            <a:endParaRPr lang="en-US" altLang="zh-CN" sz="1800" b="1" dirty="0">
              <a:latin typeface="+mn-ea"/>
            </a:endParaRPr>
          </a:p>
          <a:p>
            <a:pPr marL="742950" lvl="1" indent="-285750" algn="just">
              <a:lnSpc>
                <a:spcPct val="150000"/>
              </a:lnSpc>
              <a:buFont typeface="Arial" panose="020B0604020202020204" pitchFamily="34" charset="0"/>
              <a:buChar char="•"/>
            </a:pPr>
            <a:r>
              <a:rPr lang="zh-CN" altLang="en-US" sz="1800" b="1" dirty="0">
                <a:latin typeface="+mn-ea"/>
              </a:rPr>
              <a:t>使用</a:t>
            </a:r>
            <a:r>
              <a:rPr lang="zh-CN" altLang="en-US" sz="1800" b="1" dirty="0">
                <a:solidFill>
                  <a:srgbClr val="FF0000"/>
                </a:solidFill>
                <a:latin typeface="+mn-ea"/>
              </a:rPr>
              <a:t>图嵌入技术</a:t>
            </a:r>
            <a:r>
              <a:rPr lang="zh-CN" altLang="en-US" sz="1800" b="1" dirty="0">
                <a:latin typeface="+mn-ea"/>
              </a:rPr>
              <a:t>提取空间特征</a:t>
            </a:r>
            <a:endParaRPr lang="zh-CN" altLang="en-US" dirty="0"/>
          </a:p>
        </p:txBody>
      </p:sp>
    </p:spTree>
    <p:extLst>
      <p:ext uri="{BB962C8B-B14F-4D97-AF65-F5344CB8AC3E}">
        <p14:creationId xmlns:p14="http://schemas.microsoft.com/office/powerpoint/2010/main" val="2803137128"/>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001F092-294D-4529-AC3E-BA07023D9093}"/>
              </a:ext>
            </a:extLst>
          </p:cNvPr>
          <p:cNvSpPr>
            <a:spLocks noGrp="1"/>
          </p:cNvSpPr>
          <p:nvPr>
            <p:ph type="sldNum" sz="quarter" idx="12"/>
          </p:nvPr>
        </p:nvSpPr>
        <p:spPr/>
        <p:txBody>
          <a:bodyPr/>
          <a:lstStyle/>
          <a:p>
            <a:fld id="{72A5E12F-523A-4D75-95A2-779F57F5D9E2}" type="slidenum">
              <a:rPr lang="zh-CN" altLang="en-US" smtClean="0"/>
              <a:t>7</a:t>
            </a:fld>
            <a:endParaRPr lang="zh-CN" altLang="en-US"/>
          </a:p>
        </p:txBody>
      </p:sp>
      <p:sp>
        <p:nvSpPr>
          <p:cNvPr id="48" name="文本框 47">
            <a:extLst>
              <a:ext uri="{FF2B5EF4-FFF2-40B4-BE49-F238E27FC236}">
                <a16:creationId xmlns:a16="http://schemas.microsoft.com/office/drawing/2014/main" id="{3DC87FC0-D6E5-4D5A-9F2E-730058CAC4F3}"/>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提纲</a:t>
            </a:r>
          </a:p>
        </p:txBody>
      </p:sp>
      <p:grpSp>
        <p:nvGrpSpPr>
          <p:cNvPr id="7" name="组合 6">
            <a:extLst>
              <a:ext uri="{FF2B5EF4-FFF2-40B4-BE49-F238E27FC236}">
                <a16:creationId xmlns:a16="http://schemas.microsoft.com/office/drawing/2014/main" id="{ACD57894-626F-4A5E-9F8A-3E71EDD07724}"/>
              </a:ext>
            </a:extLst>
          </p:cNvPr>
          <p:cNvGrpSpPr/>
          <p:nvPr/>
        </p:nvGrpSpPr>
        <p:grpSpPr>
          <a:xfrm>
            <a:off x="2122163" y="2348556"/>
            <a:ext cx="5772155" cy="2233913"/>
            <a:chOff x="1549246" y="2331574"/>
            <a:chExt cx="5772155" cy="2233913"/>
          </a:xfrm>
        </p:grpSpPr>
        <p:grpSp>
          <p:nvGrpSpPr>
            <p:cNvPr id="26" name="组合 25">
              <a:extLst>
                <a:ext uri="{FF2B5EF4-FFF2-40B4-BE49-F238E27FC236}">
                  <a16:creationId xmlns:a16="http://schemas.microsoft.com/office/drawing/2014/main" id="{66D6FE42-AEE7-409F-BD38-6AC28BBB12C5}"/>
                </a:ext>
              </a:extLst>
            </p:cNvPr>
            <p:cNvGrpSpPr/>
            <p:nvPr/>
          </p:nvGrpSpPr>
          <p:grpSpPr>
            <a:xfrm>
              <a:off x="1549246" y="3167389"/>
              <a:ext cx="1830406" cy="523220"/>
              <a:chOff x="1104898" y="1549242"/>
              <a:chExt cx="1830406" cy="523220"/>
            </a:xfrm>
          </p:grpSpPr>
          <p:sp>
            <p:nvSpPr>
              <p:cNvPr id="27" name="文本框 26">
                <a:extLst>
                  <a:ext uri="{FF2B5EF4-FFF2-40B4-BE49-F238E27FC236}">
                    <a16:creationId xmlns:a16="http://schemas.microsoft.com/office/drawing/2014/main" id="{070546FE-631B-4E94-B7AB-EF39735194C7}"/>
                  </a:ext>
                </a:extLst>
              </p:cNvPr>
              <p:cNvSpPr txBox="1"/>
              <p:nvPr/>
            </p:nvSpPr>
            <p:spPr>
              <a:xfrm>
                <a:off x="1463658" y="1549242"/>
                <a:ext cx="1471646" cy="523220"/>
              </a:xfrm>
              <a:prstGeom prst="rect">
                <a:avLst/>
              </a:prstGeom>
              <a:noFill/>
            </p:spPr>
            <p:txBody>
              <a:bodyPr wrap="square" rtlCol="0">
                <a:spAutoFit/>
              </a:bodyPr>
              <a:lstStyle/>
              <a:p>
                <a:r>
                  <a:rPr lang="en-US" altLang="zh-CN" sz="2800" b="1" spc="200" dirty="0">
                    <a:latin typeface="微软雅黑" panose="020B0503020204020204" pitchFamily="34" charset="-122"/>
                    <a:ea typeface="微软雅黑" panose="020B0503020204020204" pitchFamily="34" charset="-122"/>
                  </a:rPr>
                  <a:t>2 </a:t>
                </a:r>
                <a:r>
                  <a:rPr lang="zh-CN" altLang="en-US" sz="2800" b="1" spc="200" dirty="0">
                    <a:latin typeface="微软雅黑" panose="020B0503020204020204" pitchFamily="34" charset="-122"/>
                    <a:ea typeface="微软雅黑" panose="020B0503020204020204" pitchFamily="34" charset="-122"/>
                  </a:rPr>
                  <a:t>算法</a:t>
                </a:r>
              </a:p>
            </p:txBody>
          </p:sp>
          <p:grpSp>
            <p:nvGrpSpPr>
              <p:cNvPr id="28" name="Google Shape;1483;p78">
                <a:extLst>
                  <a:ext uri="{FF2B5EF4-FFF2-40B4-BE49-F238E27FC236}">
                    <a16:creationId xmlns:a16="http://schemas.microsoft.com/office/drawing/2014/main" id="{7FAFB9F4-AA02-45F0-89C3-BA9E44F80C8C}"/>
                  </a:ext>
                </a:extLst>
              </p:cNvPr>
              <p:cNvGrpSpPr/>
              <p:nvPr/>
            </p:nvGrpSpPr>
            <p:grpSpPr>
              <a:xfrm>
                <a:off x="1104898" y="1661974"/>
                <a:ext cx="206582" cy="297757"/>
                <a:chOff x="5083925" y="2066350"/>
                <a:chExt cx="28825" cy="41550"/>
              </a:xfrm>
            </p:grpSpPr>
            <p:sp>
              <p:nvSpPr>
                <p:cNvPr id="29" name="Google Shape;1484;p78">
                  <a:extLst>
                    <a:ext uri="{FF2B5EF4-FFF2-40B4-BE49-F238E27FC236}">
                      <a16:creationId xmlns:a16="http://schemas.microsoft.com/office/drawing/2014/main" id="{24ADBC5F-0B51-45CB-B0FF-6E821513F4F5}"/>
                    </a:ext>
                  </a:extLst>
                </p:cNvPr>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024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85;p78">
                  <a:extLst>
                    <a:ext uri="{FF2B5EF4-FFF2-40B4-BE49-F238E27FC236}">
                      <a16:creationId xmlns:a16="http://schemas.microsoft.com/office/drawing/2014/main" id="{37BBF488-1A16-4059-8F26-4529511C82AE}"/>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 name="文本框 24">
              <a:extLst>
                <a:ext uri="{FF2B5EF4-FFF2-40B4-BE49-F238E27FC236}">
                  <a16:creationId xmlns:a16="http://schemas.microsoft.com/office/drawing/2014/main" id="{5B122D93-9830-4131-886A-16CBB3F17B29}"/>
                </a:ext>
              </a:extLst>
            </p:cNvPr>
            <p:cNvSpPr txBox="1"/>
            <p:nvPr/>
          </p:nvSpPr>
          <p:spPr>
            <a:xfrm>
              <a:off x="4426209" y="4103822"/>
              <a:ext cx="2895192" cy="461665"/>
            </a:xfrm>
            <a:prstGeom prst="rect">
              <a:avLst/>
            </a:prstGeom>
            <a:noFill/>
          </p:spPr>
          <p:txBody>
            <a:bodyPr wrap="square" rtlCol="0">
              <a:spAutoFit/>
            </a:bodyPr>
            <a:lstStyle/>
            <a:p>
              <a:endParaRPr lang="en-US" altLang="zh-CN" sz="2400" b="1" spc="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5E02492D-66B2-4D59-9B1D-A1740FF47339}"/>
                </a:ext>
              </a:extLst>
            </p:cNvPr>
            <p:cNvSpPr txBox="1"/>
            <p:nvPr/>
          </p:nvSpPr>
          <p:spPr>
            <a:xfrm>
              <a:off x="4518121" y="3198166"/>
              <a:ext cx="2270457"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模型设计思路</a:t>
              </a:r>
              <a:endParaRPr lang="en-US" altLang="zh-CN" sz="2400" b="1"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E30ADFAD-6C0E-4268-BBCF-EC37DCF5A430}"/>
                </a:ext>
              </a:extLst>
            </p:cNvPr>
            <p:cNvCxnSpPr>
              <a:cxnSpLocks/>
            </p:cNvCxnSpPr>
            <p:nvPr/>
          </p:nvCxnSpPr>
          <p:spPr>
            <a:xfrm>
              <a:off x="3999083" y="2331574"/>
              <a:ext cx="0" cy="2233913"/>
            </a:xfrm>
            <a:prstGeom prst="line">
              <a:avLst/>
            </a:prstGeom>
            <a:ln w="19050">
              <a:solidFill>
                <a:srgbClr val="02409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8932917"/>
      </p:ext>
    </p:extLst>
  </p:cSld>
  <p:clrMapOvr>
    <a:masterClrMapping/>
  </p:clrMapOvr>
  <p:transition>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圆角 41">
            <a:extLst>
              <a:ext uri="{FF2B5EF4-FFF2-40B4-BE49-F238E27FC236}">
                <a16:creationId xmlns:a16="http://schemas.microsoft.com/office/drawing/2014/main" id="{D6393300-C757-A0C3-0669-4E0F3E56A21B}"/>
              </a:ext>
            </a:extLst>
          </p:cNvPr>
          <p:cNvSpPr/>
          <p:nvPr/>
        </p:nvSpPr>
        <p:spPr>
          <a:xfrm>
            <a:off x="2791407" y="4033683"/>
            <a:ext cx="3242681" cy="154320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B74AB1AF-7E2F-8FEC-BFBE-68477F4B5FAB}"/>
              </a:ext>
            </a:extLst>
          </p:cNvPr>
          <p:cNvSpPr/>
          <p:nvPr/>
        </p:nvSpPr>
        <p:spPr>
          <a:xfrm>
            <a:off x="5100638" y="1726877"/>
            <a:ext cx="2960604" cy="207360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7C625840-ACE8-D4FD-97C6-0FA0CF612C26}"/>
              </a:ext>
            </a:extLst>
          </p:cNvPr>
          <p:cNvSpPr/>
          <p:nvPr/>
        </p:nvSpPr>
        <p:spPr>
          <a:xfrm>
            <a:off x="709614" y="1726877"/>
            <a:ext cx="4109084" cy="207360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8</a:t>
            </a:fld>
            <a:endParaRPr lang="zh-CN" altLang="en-US"/>
          </a:p>
        </p:txBody>
      </p:sp>
      <p:sp>
        <p:nvSpPr>
          <p:cNvPr id="12" name="文本框 11">
            <a:extLst>
              <a:ext uri="{FF2B5EF4-FFF2-40B4-BE49-F238E27FC236}">
                <a16:creationId xmlns:a16="http://schemas.microsoft.com/office/drawing/2014/main" id="{F8B63E00-39B6-47D2-8CFA-7A245C8A13D7}"/>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算法</a:t>
            </a:r>
            <a:r>
              <a:rPr lang="en-US" altLang="zh-CN" sz="2800" b="1" spc="200" dirty="0">
                <a:solidFill>
                  <a:schemeClr val="bg1"/>
                </a:solidFill>
                <a:latin typeface="Calibri" panose="020F0502020204030204" pitchFamily="34" charset="0"/>
                <a:ea typeface="微软雅黑" panose="020B0503020204020204" pitchFamily="34" charset="-122"/>
              </a:rPr>
              <a:t>-</a:t>
            </a:r>
            <a:r>
              <a:rPr lang="zh-CN" altLang="en-US" sz="2800" b="1" spc="200" dirty="0">
                <a:solidFill>
                  <a:schemeClr val="bg1"/>
                </a:solidFill>
                <a:latin typeface="Calibri" panose="020F0502020204030204" pitchFamily="34" charset="0"/>
                <a:ea typeface="微软雅黑" panose="020B0503020204020204" pitchFamily="34" charset="-122"/>
              </a:rPr>
              <a:t>总览</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B9C3B42-7ED2-9048-6B88-74275DCC8D63}"/>
                  </a:ext>
                </a:extLst>
              </p:cNvPr>
              <p:cNvSpPr txBox="1"/>
              <p:nvPr/>
            </p:nvSpPr>
            <p:spPr>
              <a:xfrm>
                <a:off x="295276" y="801138"/>
                <a:ext cx="8386762" cy="411651"/>
              </a:xfrm>
              <a:prstGeom prst="rect">
                <a:avLst/>
              </a:prstGeom>
              <a:noFill/>
            </p:spPr>
            <p:txBody>
              <a:bodyPr wrap="square">
                <a:spAutoFit/>
              </a:bodyPr>
              <a:lstStyle/>
              <a:p>
                <a:pPr>
                  <a:lnSpc>
                    <a:spcPct val="125000"/>
                  </a:lnSpc>
                </a:pPr>
                <a:r>
                  <a:rPr lang="zh-CN" altLang="en-US" b="1" dirty="0">
                    <a:latin typeface="Calibri" panose="020F0502020204030204" pitchFamily="34" charset="0"/>
                    <a:ea typeface="微软雅黑" panose="020B0503020204020204" pitchFamily="34" charset="-122"/>
                  </a:rPr>
                  <a:t>城市动态分解</a:t>
                </a:r>
                <a:r>
                  <a:rPr lang="zh-CN" altLang="en-US" sz="1800" b="1" dirty="0">
                    <a:latin typeface="Calibri" panose="020F0502020204030204" pitchFamily="34" charset="0"/>
                    <a:ea typeface="微软雅黑" panose="020B0503020204020204" pitchFamily="34" charset="-122"/>
                  </a:rPr>
                  <a:t>：</a:t>
                </a:r>
                <a14:m>
                  <m:oMath xmlns:m="http://schemas.openxmlformats.org/officeDocument/2006/math">
                    <m:r>
                      <a:rPr lang="en-US" altLang="zh-CN" b="1" i="1">
                        <a:latin typeface="Cambria Math" panose="02040503050406030204" pitchFamily="18" charset="0"/>
                        <a:ea typeface="微软雅黑" panose="020B0503020204020204" pitchFamily="34" charset="-122"/>
                      </a:rPr>
                      <m:t>𝒗</m:t>
                    </m:r>
                    <m:r>
                      <a:rPr lang="en-US" altLang="zh-CN" b="1" i="1">
                        <a:latin typeface="Cambria Math" panose="02040503050406030204" pitchFamily="18" charset="0"/>
                        <a:ea typeface="微软雅黑" panose="020B0503020204020204" pitchFamily="34" charset="-122"/>
                      </a:rPr>
                      <m:t>=</m:t>
                    </m:r>
                    <m:sSub>
                      <m:sSubPr>
                        <m:ctrlPr>
                          <a:rPr lang="en-US" altLang="zh-CN" b="1" i="1">
                            <a:latin typeface="Cambria Math" panose="02040503050406030204" pitchFamily="18" charset="0"/>
                            <a:ea typeface="微软雅黑" panose="020B0503020204020204" pitchFamily="34" charset="-122"/>
                          </a:rPr>
                        </m:ctrlPr>
                      </m:sSubPr>
                      <m:e>
                        <m:r>
                          <a:rPr lang="en-US" altLang="zh-CN" b="1" i="1">
                            <a:latin typeface="Cambria Math" panose="02040503050406030204" pitchFamily="18" charset="0"/>
                            <a:ea typeface="微软雅黑" panose="020B0503020204020204" pitchFamily="34" charset="-122"/>
                          </a:rPr>
                          <m:t>𝒗</m:t>
                        </m:r>
                      </m:e>
                      <m:sub>
                        <m:r>
                          <m:rPr>
                            <m:sty m:val="p"/>
                          </m:rPr>
                          <a:rPr lang="en-US" altLang="zh-CN" b="1" i="1" smtClean="0">
                            <a:latin typeface="Cambria Math" panose="02040503050406030204" pitchFamily="18" charset="0"/>
                            <a:ea typeface="微软雅黑" panose="020B0503020204020204" pitchFamily="34" charset="-122"/>
                          </a:rPr>
                          <m:t>m</m:t>
                        </m:r>
                      </m:sub>
                    </m:sSub>
                    <m:r>
                      <a:rPr lang="en-US" altLang="zh-CN" b="1" i="1">
                        <a:latin typeface="Cambria Math" panose="02040503050406030204" pitchFamily="18" charset="0"/>
                        <a:ea typeface="微软雅黑" panose="020B0503020204020204" pitchFamily="34" charset="-122"/>
                      </a:rPr>
                      <m:t>+</m:t>
                    </m:r>
                    <m:sSub>
                      <m:sSubPr>
                        <m:ctrlPr>
                          <a:rPr lang="en-US" altLang="zh-CN" b="1" i="1">
                            <a:latin typeface="Cambria Math" panose="02040503050406030204" pitchFamily="18" charset="0"/>
                            <a:ea typeface="微软雅黑" panose="020B0503020204020204" pitchFamily="34" charset="-122"/>
                          </a:rPr>
                        </m:ctrlPr>
                      </m:sSubPr>
                      <m:e>
                        <m:r>
                          <a:rPr lang="en-US" altLang="zh-CN" b="1" i="1">
                            <a:latin typeface="Cambria Math" panose="02040503050406030204" pitchFamily="18" charset="0"/>
                            <a:ea typeface="微软雅黑" panose="020B0503020204020204" pitchFamily="34" charset="-122"/>
                          </a:rPr>
                          <m:t>𝒗</m:t>
                        </m:r>
                      </m:e>
                      <m:sub>
                        <m:r>
                          <a:rPr lang="en-US" altLang="zh-CN" b="1" i="1" smtClean="0">
                            <a:latin typeface="Cambria Math" panose="02040503050406030204" pitchFamily="18" charset="0"/>
                            <a:ea typeface="微软雅黑" panose="020B0503020204020204" pitchFamily="34" charset="-122"/>
                          </a:rPr>
                          <m:t>𝒂</m:t>
                        </m:r>
                      </m:sub>
                    </m:sSub>
                    <m:r>
                      <a:rPr lang="en-US" altLang="zh-CN" b="1" i="1" smtClean="0">
                        <a:latin typeface="Cambria Math" panose="02040503050406030204" pitchFamily="18" charset="0"/>
                        <a:ea typeface="微软雅黑" panose="020B0503020204020204" pitchFamily="34" charset="-122"/>
                      </a:rPr>
                      <m:t> </m:t>
                    </m:r>
                  </m:oMath>
                </a14:m>
                <a:r>
                  <a:rPr lang="en-US" altLang="zh-CN" sz="1800" b="1" dirty="0">
                    <a:latin typeface="Calibri" panose="020F0502020204030204" pitchFamily="34" charset="0"/>
                    <a:ea typeface="微软雅黑" panose="020B0503020204020204" pitchFamily="34" charset="-122"/>
                  </a:rPr>
                  <a:t>			                                            </a:t>
                </a:r>
                <a14:m>
                  <m:oMath xmlns:m="http://schemas.openxmlformats.org/officeDocument/2006/math">
                    <m:sSub>
                      <m:sSubPr>
                        <m:ctrlPr>
                          <a:rPr lang="en-US" altLang="zh-CN" b="1" i="1" smtClean="0">
                            <a:solidFill>
                              <a:srgbClr val="FF0000"/>
                            </a:solidFill>
                            <a:latin typeface="Cambria Math" panose="02040503050406030204" pitchFamily="18" charset="0"/>
                            <a:ea typeface="微软雅黑" panose="020B0503020204020204" pitchFamily="34" charset="-122"/>
                          </a:rPr>
                        </m:ctrlPr>
                      </m:sSubPr>
                      <m:e>
                        <m:r>
                          <a:rPr lang="en-US" altLang="zh-CN" b="1" i="1">
                            <a:solidFill>
                              <a:srgbClr val="FF0000"/>
                            </a:solidFill>
                            <a:latin typeface="Cambria Math" panose="02040503050406030204" pitchFamily="18" charset="0"/>
                            <a:ea typeface="微软雅黑" panose="020B0503020204020204" pitchFamily="34" charset="-122"/>
                          </a:rPr>
                          <m:t>𝒗</m:t>
                        </m:r>
                      </m:e>
                      <m:sub>
                        <m:r>
                          <m:rPr>
                            <m:sty m:val="p"/>
                          </m:rPr>
                          <a:rPr lang="en-US" altLang="zh-CN" b="1" i="1">
                            <a:solidFill>
                              <a:srgbClr val="FF0000"/>
                            </a:solidFill>
                            <a:latin typeface="Cambria Math" panose="02040503050406030204" pitchFamily="18" charset="0"/>
                            <a:ea typeface="微软雅黑" panose="020B0503020204020204" pitchFamily="34" charset="-122"/>
                          </a:rPr>
                          <m:t>m</m:t>
                        </m:r>
                      </m:sub>
                    </m:sSub>
                  </m:oMath>
                </a14:m>
                <a:r>
                  <a:rPr lang="en-US" altLang="zh-CN" sz="1800" b="1" dirty="0">
                    <a:solidFill>
                      <a:srgbClr val="FF0000"/>
                    </a:solidFill>
                    <a:latin typeface="Calibri" panose="020F0502020204030204" pitchFamily="34" charset="0"/>
                    <a:ea typeface="微软雅黑" panose="020B0503020204020204" pitchFamily="34" charset="-122"/>
                  </a:rPr>
                  <a:t> </a:t>
                </a:r>
                <a:r>
                  <a:rPr lang="zh-CN" altLang="en-US" sz="1800" b="1" dirty="0">
                    <a:solidFill>
                      <a:srgbClr val="FF0000"/>
                    </a:solidFill>
                    <a:latin typeface="Calibri" panose="020F0502020204030204" pitchFamily="34" charset="0"/>
                    <a:ea typeface="微软雅黑" panose="020B0503020204020204" pitchFamily="34" charset="-122"/>
                  </a:rPr>
                  <a:t>？</a:t>
                </a:r>
                <a:r>
                  <a:rPr lang="en-US" altLang="zh-CN" b="1" dirty="0">
                    <a:ea typeface="微软雅黑" panose="020B0503020204020204" pitchFamily="34" charset="-122"/>
                  </a:rPr>
                  <a:t> </a:t>
                </a:r>
                <a14:m>
                  <m:oMath xmlns:m="http://schemas.openxmlformats.org/officeDocument/2006/math">
                    <m:sSub>
                      <m:sSubPr>
                        <m:ctrlPr>
                          <a:rPr lang="en-US" altLang="zh-CN" b="1" i="1">
                            <a:latin typeface="Cambria Math" panose="02040503050406030204" pitchFamily="18" charset="0"/>
                            <a:ea typeface="微软雅黑" panose="020B0503020204020204" pitchFamily="34" charset="-122"/>
                          </a:rPr>
                        </m:ctrlPr>
                      </m:sSubPr>
                      <m:e>
                        <m:r>
                          <a:rPr lang="en-US" altLang="zh-CN" b="1" i="1">
                            <a:latin typeface="Cambria Math" panose="02040503050406030204" pitchFamily="18" charset="0"/>
                            <a:ea typeface="微软雅黑" panose="020B0503020204020204" pitchFamily="34" charset="-122"/>
                          </a:rPr>
                          <m:t>𝒗</m:t>
                        </m:r>
                      </m:e>
                      <m:sub>
                        <m:r>
                          <a:rPr lang="en-US" altLang="zh-CN" b="1" i="1">
                            <a:latin typeface="Cambria Math" panose="02040503050406030204" pitchFamily="18" charset="0"/>
                            <a:ea typeface="微软雅黑" panose="020B0503020204020204" pitchFamily="34" charset="-122"/>
                          </a:rPr>
                          <m:t>𝒎</m:t>
                        </m:r>
                      </m:sub>
                    </m:sSub>
                    <m:r>
                      <a:rPr lang="en-US" altLang="zh-CN" b="1" i="1">
                        <a:latin typeface="Cambria Math" panose="02040503050406030204" pitchFamily="18" charset="0"/>
                        <a:ea typeface="微软雅黑" panose="020B0503020204020204" pitchFamily="34" charset="-122"/>
                      </a:rPr>
                      <m:t>=</m:t>
                    </m:r>
                    <m:r>
                      <a:rPr lang="en-US" altLang="zh-CN" b="1" i="1">
                        <a:latin typeface="Cambria Math" panose="02040503050406030204" pitchFamily="18" charset="0"/>
                        <a:ea typeface="微软雅黑" panose="020B0503020204020204" pitchFamily="34" charset="-122"/>
                      </a:rPr>
                      <m:t>𝑭</m:t>
                    </m:r>
                    <m:r>
                      <a:rPr lang="en-US" altLang="zh-CN" b="1" i="1">
                        <a:latin typeface="Cambria Math" panose="02040503050406030204" pitchFamily="18" charset="0"/>
                        <a:ea typeface="微软雅黑" panose="020B0503020204020204" pitchFamily="34" charset="-122"/>
                      </a:rPr>
                      <m:t>(</m:t>
                    </m:r>
                    <m:r>
                      <a:rPr lang="en-US" altLang="zh-CN" b="1" i="1">
                        <a:latin typeface="Cambria Math" panose="02040503050406030204" pitchFamily="18" charset="0"/>
                        <a:ea typeface="微软雅黑" panose="020B0503020204020204" pitchFamily="34" charset="-122"/>
                      </a:rPr>
                      <m:t>𝑰</m:t>
                    </m:r>
                    <m:r>
                      <a:rPr lang="en-US" altLang="zh-CN" b="1" i="1">
                        <a:latin typeface="Cambria Math" panose="02040503050406030204" pitchFamily="18" charset="0"/>
                        <a:ea typeface="微软雅黑" panose="020B0503020204020204" pitchFamily="34" charset="-122"/>
                      </a:rPr>
                      <m:t>)</m:t>
                    </m:r>
                  </m:oMath>
                </a14:m>
                <a:endParaRPr lang="en-US" altLang="zh-CN" sz="1800" b="1" dirty="0">
                  <a:solidFill>
                    <a:srgbClr val="FF0000"/>
                  </a:solidFill>
                  <a:latin typeface="Calibri" panose="020F0502020204030204" pitchFamily="34" charset="0"/>
                  <a:ea typeface="微软雅黑" panose="020B0503020204020204" pitchFamily="34" charset="-122"/>
                </a:endParaRPr>
              </a:p>
            </p:txBody>
          </p:sp>
        </mc:Choice>
        <mc:Fallback xmlns="">
          <p:sp>
            <p:nvSpPr>
              <p:cNvPr id="8" name="文本框 7">
                <a:extLst>
                  <a:ext uri="{FF2B5EF4-FFF2-40B4-BE49-F238E27FC236}">
                    <a16:creationId xmlns:a16="http://schemas.microsoft.com/office/drawing/2014/main" id="{CB9C3B42-7ED2-9048-6B88-74275DCC8D63}"/>
                  </a:ext>
                </a:extLst>
              </p:cNvPr>
              <p:cNvSpPr txBox="1">
                <a:spLocks noRot="1" noChangeAspect="1" noMove="1" noResize="1" noEditPoints="1" noAdjustHandles="1" noChangeArrowheads="1" noChangeShapeType="1" noTextEdit="1"/>
              </p:cNvSpPr>
              <p:nvPr/>
            </p:nvSpPr>
            <p:spPr>
              <a:xfrm>
                <a:off x="295276" y="801138"/>
                <a:ext cx="8386762" cy="411651"/>
              </a:xfrm>
              <a:prstGeom prst="rect">
                <a:avLst/>
              </a:prstGeom>
              <a:blipFill>
                <a:blip r:embed="rId3"/>
                <a:stretch>
                  <a:fillRect l="-581" b="-20588"/>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4C779937-BB4C-C0FD-3650-2E8EDF705FE7}"/>
              </a:ext>
            </a:extLst>
          </p:cNvPr>
          <p:cNvPicPr>
            <a:picLocks noChangeAspect="1"/>
          </p:cNvPicPr>
          <p:nvPr/>
        </p:nvPicPr>
        <p:blipFill>
          <a:blip r:embed="rId4"/>
          <a:stretch>
            <a:fillRect/>
          </a:stretch>
        </p:blipFill>
        <p:spPr>
          <a:xfrm>
            <a:off x="922820" y="2602969"/>
            <a:ext cx="395290" cy="504829"/>
          </a:xfrm>
          <a:prstGeom prst="rect">
            <a:avLst/>
          </a:prstGeom>
        </p:spPr>
      </p:pic>
      <p:pic>
        <p:nvPicPr>
          <p:cNvPr id="4" name="图片 3">
            <a:extLst>
              <a:ext uri="{FF2B5EF4-FFF2-40B4-BE49-F238E27FC236}">
                <a16:creationId xmlns:a16="http://schemas.microsoft.com/office/drawing/2014/main" id="{631EEA92-AB2B-42A4-0B22-E1CDD49A5F09}"/>
              </a:ext>
            </a:extLst>
          </p:cNvPr>
          <p:cNvPicPr>
            <a:picLocks noChangeAspect="1"/>
          </p:cNvPicPr>
          <p:nvPr/>
        </p:nvPicPr>
        <p:blipFill>
          <a:blip r:embed="rId5"/>
          <a:stretch>
            <a:fillRect/>
          </a:stretch>
        </p:blipFill>
        <p:spPr>
          <a:xfrm>
            <a:off x="1837219" y="2003835"/>
            <a:ext cx="1908377" cy="1524978"/>
          </a:xfrm>
          <a:prstGeom prst="rect">
            <a:avLst/>
          </a:prstGeom>
        </p:spPr>
      </p:pic>
      <p:sp>
        <p:nvSpPr>
          <p:cNvPr id="5" name="箭头: 右 4">
            <a:extLst>
              <a:ext uri="{FF2B5EF4-FFF2-40B4-BE49-F238E27FC236}">
                <a16:creationId xmlns:a16="http://schemas.microsoft.com/office/drawing/2014/main" id="{B4339830-26A9-9F5A-1B68-4DD0BE7870E2}"/>
              </a:ext>
            </a:extLst>
          </p:cNvPr>
          <p:cNvSpPr/>
          <p:nvPr/>
        </p:nvSpPr>
        <p:spPr>
          <a:xfrm>
            <a:off x="1458268" y="2766324"/>
            <a:ext cx="238793" cy="15725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7742B0F7-5933-42AE-1516-3CF22D1A9D93}"/>
              </a:ext>
            </a:extLst>
          </p:cNvPr>
          <p:cNvSpPr/>
          <p:nvPr/>
        </p:nvSpPr>
        <p:spPr>
          <a:xfrm>
            <a:off x="3863168" y="2287283"/>
            <a:ext cx="238793" cy="15725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DBA4B0C6-305F-E3A7-4A8A-E3B15CAC444E}"/>
              </a:ext>
            </a:extLst>
          </p:cNvPr>
          <p:cNvSpPr/>
          <p:nvPr/>
        </p:nvSpPr>
        <p:spPr>
          <a:xfrm>
            <a:off x="4219534" y="2003835"/>
            <a:ext cx="176497" cy="15538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E6F431F-DBDD-EF60-400C-892CD61D627E}"/>
              </a:ext>
            </a:extLst>
          </p:cNvPr>
          <p:cNvSpPr/>
          <p:nvPr/>
        </p:nvSpPr>
        <p:spPr>
          <a:xfrm>
            <a:off x="4255551" y="2022885"/>
            <a:ext cx="106194" cy="7232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FC77D902-EB45-BC4D-A1C8-33B085E5BD1F}"/>
              </a:ext>
            </a:extLst>
          </p:cNvPr>
          <p:cNvSpPr/>
          <p:nvPr/>
        </p:nvSpPr>
        <p:spPr>
          <a:xfrm>
            <a:off x="4255551" y="2805583"/>
            <a:ext cx="106194" cy="72323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1DE969D5-B383-CE6E-5083-E0E91EA20DCF}"/>
              </a:ext>
            </a:extLst>
          </p:cNvPr>
          <p:cNvSpPr txBox="1"/>
          <p:nvPr/>
        </p:nvSpPr>
        <p:spPr>
          <a:xfrm>
            <a:off x="4333824" y="1924528"/>
            <a:ext cx="543739" cy="523220"/>
          </a:xfrm>
          <a:prstGeom prst="rect">
            <a:avLst/>
          </a:prstGeom>
          <a:noFill/>
        </p:spPr>
        <p:txBody>
          <a:bodyPr wrap="none" rtlCol="0">
            <a:spAutoFit/>
          </a:bodyPr>
          <a:lstStyle/>
          <a:p>
            <a:r>
              <a:rPr lang="zh-CN" altLang="en-US" sz="1400" dirty="0"/>
              <a:t>空间</a:t>
            </a:r>
            <a:endParaRPr lang="en-US" altLang="zh-CN" sz="1400" dirty="0"/>
          </a:p>
          <a:p>
            <a:r>
              <a:rPr lang="zh-CN" altLang="en-US" sz="1400" dirty="0"/>
              <a:t>特征</a:t>
            </a:r>
          </a:p>
        </p:txBody>
      </p:sp>
      <p:sp>
        <p:nvSpPr>
          <p:cNvPr id="15" name="文本框 14">
            <a:extLst>
              <a:ext uri="{FF2B5EF4-FFF2-40B4-BE49-F238E27FC236}">
                <a16:creationId xmlns:a16="http://schemas.microsoft.com/office/drawing/2014/main" id="{A9FE5B2D-9410-41B1-6BE7-009F284BB699}"/>
              </a:ext>
            </a:extLst>
          </p:cNvPr>
          <p:cNvSpPr txBox="1"/>
          <p:nvPr/>
        </p:nvSpPr>
        <p:spPr>
          <a:xfrm>
            <a:off x="4333824" y="3105814"/>
            <a:ext cx="543739" cy="523220"/>
          </a:xfrm>
          <a:prstGeom prst="rect">
            <a:avLst/>
          </a:prstGeom>
          <a:noFill/>
        </p:spPr>
        <p:txBody>
          <a:bodyPr wrap="none" rtlCol="0">
            <a:spAutoFit/>
          </a:bodyPr>
          <a:lstStyle/>
          <a:p>
            <a:r>
              <a:rPr lang="zh-CN" altLang="en-US" sz="1400" dirty="0"/>
              <a:t>时间</a:t>
            </a:r>
            <a:endParaRPr lang="en-US" altLang="zh-CN" sz="1400" dirty="0"/>
          </a:p>
          <a:p>
            <a:r>
              <a:rPr lang="zh-CN" altLang="en-US" sz="1400" dirty="0"/>
              <a:t>特征</a:t>
            </a:r>
          </a:p>
        </p:txBody>
      </p:sp>
      <p:sp>
        <p:nvSpPr>
          <p:cNvPr id="16" name="箭头: 右 15">
            <a:extLst>
              <a:ext uri="{FF2B5EF4-FFF2-40B4-BE49-F238E27FC236}">
                <a16:creationId xmlns:a16="http://schemas.microsoft.com/office/drawing/2014/main" id="{E8E76EDA-3219-600B-B290-CF69B5F3332D}"/>
              </a:ext>
            </a:extLst>
          </p:cNvPr>
          <p:cNvSpPr/>
          <p:nvPr/>
        </p:nvSpPr>
        <p:spPr>
          <a:xfrm>
            <a:off x="4631194" y="2660032"/>
            <a:ext cx="799907" cy="2125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54C19F2E-3B9C-9FF2-F077-862162E04243}"/>
              </a:ext>
            </a:extLst>
          </p:cNvPr>
          <p:cNvPicPr>
            <a:picLocks noChangeAspect="1"/>
          </p:cNvPicPr>
          <p:nvPr/>
        </p:nvPicPr>
        <p:blipFill rotWithShape="1">
          <a:blip r:embed="rId6"/>
          <a:srcRect l="1302" r="1358" b="1258"/>
          <a:stretch/>
        </p:blipFill>
        <p:spPr>
          <a:xfrm>
            <a:off x="5686462" y="2309389"/>
            <a:ext cx="941387" cy="1187094"/>
          </a:xfrm>
          <a:prstGeom prst="rect">
            <a:avLst/>
          </a:prstGeom>
        </p:spPr>
      </p:pic>
      <p:sp>
        <p:nvSpPr>
          <p:cNvPr id="19" name="箭头: 右 18">
            <a:extLst>
              <a:ext uri="{FF2B5EF4-FFF2-40B4-BE49-F238E27FC236}">
                <a16:creationId xmlns:a16="http://schemas.microsoft.com/office/drawing/2014/main" id="{37158DA1-5CF1-2BA6-735E-8E3A9C4CC592}"/>
              </a:ext>
            </a:extLst>
          </p:cNvPr>
          <p:cNvSpPr/>
          <p:nvPr/>
        </p:nvSpPr>
        <p:spPr>
          <a:xfrm>
            <a:off x="6810219" y="2444536"/>
            <a:ext cx="238793" cy="15725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1F838CF0-9000-C901-7520-9BDC3C2F712E}"/>
              </a:ext>
            </a:extLst>
          </p:cNvPr>
          <p:cNvSpPr/>
          <p:nvPr/>
        </p:nvSpPr>
        <p:spPr>
          <a:xfrm>
            <a:off x="7207530" y="2056174"/>
            <a:ext cx="176497" cy="15538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00D1D447-0345-6083-58CF-1473011A6810}"/>
              </a:ext>
            </a:extLst>
          </p:cNvPr>
          <p:cNvSpPr/>
          <p:nvPr/>
        </p:nvSpPr>
        <p:spPr>
          <a:xfrm>
            <a:off x="7236672" y="2075224"/>
            <a:ext cx="106194" cy="723230"/>
          </a:xfrm>
          <a:prstGeom prst="rect">
            <a:avLst/>
          </a:prstGeom>
          <a:pattFill prst="pct5">
            <a:fgClr>
              <a:schemeClr val="accent1"/>
            </a:fgClr>
            <a:bgClr>
              <a:schemeClr val="bg1"/>
            </a:bgClr>
          </a:patt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899DA72C-8847-2EEC-4352-7276EE876CBB}"/>
              </a:ext>
            </a:extLst>
          </p:cNvPr>
          <p:cNvSpPr/>
          <p:nvPr/>
        </p:nvSpPr>
        <p:spPr>
          <a:xfrm>
            <a:off x="7236672" y="2857922"/>
            <a:ext cx="106194" cy="723230"/>
          </a:xfrm>
          <a:prstGeom prst="rect">
            <a:avLst/>
          </a:prstGeom>
          <a:pattFill prst="dkDnDiag">
            <a:fgClr>
              <a:schemeClr val="accent1"/>
            </a:fgClr>
            <a:bgClr>
              <a:schemeClr val="bg1"/>
            </a:bgClr>
          </a:patt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A66F848B-F579-23D3-C682-B2B17D8CDC9C}"/>
              </a:ext>
            </a:extLst>
          </p:cNvPr>
          <p:cNvSpPr txBox="1"/>
          <p:nvPr/>
        </p:nvSpPr>
        <p:spPr>
          <a:xfrm>
            <a:off x="6718799" y="1780870"/>
            <a:ext cx="1261884" cy="307777"/>
          </a:xfrm>
          <a:prstGeom prst="rect">
            <a:avLst/>
          </a:prstGeom>
          <a:noFill/>
        </p:spPr>
        <p:txBody>
          <a:bodyPr wrap="none" rtlCol="0">
            <a:spAutoFit/>
          </a:bodyPr>
          <a:lstStyle/>
          <a:p>
            <a:r>
              <a:rPr lang="zh-CN" altLang="en-US" sz="1400" dirty="0"/>
              <a:t>实时动态特征</a:t>
            </a: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722DE59C-0265-B3AB-3B40-BFBB81F230DA}"/>
                  </a:ext>
                </a:extLst>
              </p:cNvPr>
              <p:cNvSpPr txBox="1"/>
              <p:nvPr/>
            </p:nvSpPr>
            <p:spPr>
              <a:xfrm>
                <a:off x="7306376" y="1940057"/>
                <a:ext cx="47625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ea typeface="微软雅黑" panose="020B0503020204020204" pitchFamily="34" charset="-122"/>
                            </a:rPr>
                          </m:ctrlPr>
                        </m:sSubPr>
                        <m:e>
                          <m:r>
                            <a:rPr lang="en-US" altLang="zh-CN" b="1" i="1">
                              <a:latin typeface="Cambria Math" panose="02040503050406030204" pitchFamily="18" charset="0"/>
                              <a:ea typeface="微软雅黑" panose="020B0503020204020204" pitchFamily="34" charset="-122"/>
                            </a:rPr>
                            <m:t>𝒗</m:t>
                          </m:r>
                        </m:e>
                        <m:sub>
                          <m:r>
                            <m:rPr>
                              <m:sty m:val="p"/>
                            </m:rPr>
                            <a:rPr lang="en-US" altLang="zh-CN" b="1" i="1" smtClean="0">
                              <a:latin typeface="Cambria Math" panose="02040503050406030204" pitchFamily="18" charset="0"/>
                              <a:ea typeface="微软雅黑" panose="020B0503020204020204" pitchFamily="34" charset="-122"/>
                            </a:rPr>
                            <m:t>m</m:t>
                          </m:r>
                        </m:sub>
                      </m:sSub>
                    </m:oMath>
                  </m:oMathPara>
                </a14:m>
                <a:endParaRPr lang="zh-CN" altLang="en-US" dirty="0"/>
              </a:p>
            </p:txBody>
          </p:sp>
        </mc:Choice>
        <mc:Fallback xmlns="">
          <p:sp>
            <p:nvSpPr>
              <p:cNvPr id="25" name="文本框 24">
                <a:extLst>
                  <a:ext uri="{FF2B5EF4-FFF2-40B4-BE49-F238E27FC236}">
                    <a16:creationId xmlns:a16="http://schemas.microsoft.com/office/drawing/2014/main" id="{722DE59C-0265-B3AB-3B40-BFBB81F230DA}"/>
                  </a:ext>
                </a:extLst>
              </p:cNvPr>
              <p:cNvSpPr txBox="1">
                <a:spLocks noRot="1" noChangeAspect="1" noMove="1" noResize="1" noEditPoints="1" noAdjustHandles="1" noChangeArrowheads="1" noChangeShapeType="1" noTextEdit="1"/>
              </p:cNvSpPr>
              <p:nvPr/>
            </p:nvSpPr>
            <p:spPr>
              <a:xfrm>
                <a:off x="7306376" y="1940057"/>
                <a:ext cx="476250"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0C959E90-AF0A-003C-D49D-4187AF2A66DF}"/>
                  </a:ext>
                </a:extLst>
              </p:cNvPr>
              <p:cNvSpPr txBox="1"/>
              <p:nvPr/>
            </p:nvSpPr>
            <p:spPr>
              <a:xfrm>
                <a:off x="7312752" y="3259702"/>
                <a:ext cx="47625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ea typeface="微软雅黑" panose="020B0503020204020204" pitchFamily="34" charset="-122"/>
                            </a:rPr>
                          </m:ctrlPr>
                        </m:sSubPr>
                        <m:e>
                          <m:r>
                            <a:rPr lang="en-US" altLang="zh-CN" b="1" i="1">
                              <a:latin typeface="Cambria Math" panose="02040503050406030204" pitchFamily="18" charset="0"/>
                              <a:ea typeface="微软雅黑" panose="020B0503020204020204" pitchFamily="34" charset="-122"/>
                            </a:rPr>
                            <m:t>𝒗</m:t>
                          </m:r>
                        </m:e>
                        <m:sub>
                          <m:r>
                            <a:rPr lang="en-US" altLang="zh-CN" b="1" i="1" smtClean="0">
                              <a:latin typeface="Cambria Math" panose="02040503050406030204" pitchFamily="18" charset="0"/>
                              <a:ea typeface="微软雅黑" panose="020B0503020204020204" pitchFamily="34" charset="-122"/>
                            </a:rPr>
                            <m:t>𝒂</m:t>
                          </m:r>
                        </m:sub>
                      </m:sSub>
                    </m:oMath>
                  </m:oMathPara>
                </a14:m>
                <a:endParaRPr lang="zh-CN" altLang="en-US" dirty="0"/>
              </a:p>
            </p:txBody>
          </p:sp>
        </mc:Choice>
        <mc:Fallback xmlns="">
          <p:sp>
            <p:nvSpPr>
              <p:cNvPr id="26" name="文本框 25">
                <a:extLst>
                  <a:ext uri="{FF2B5EF4-FFF2-40B4-BE49-F238E27FC236}">
                    <a16:creationId xmlns:a16="http://schemas.microsoft.com/office/drawing/2014/main" id="{0C959E90-AF0A-003C-D49D-4187AF2A66DF}"/>
                  </a:ext>
                </a:extLst>
              </p:cNvPr>
              <p:cNvSpPr txBox="1">
                <a:spLocks noRot="1" noChangeAspect="1" noMove="1" noResize="1" noEditPoints="1" noAdjustHandles="1" noChangeArrowheads="1" noChangeShapeType="1" noTextEdit="1"/>
              </p:cNvSpPr>
              <p:nvPr/>
            </p:nvSpPr>
            <p:spPr>
              <a:xfrm>
                <a:off x="7312752" y="3259702"/>
                <a:ext cx="476250" cy="369332"/>
              </a:xfrm>
              <a:prstGeom prst="rect">
                <a:avLst/>
              </a:prstGeom>
              <a:blipFill>
                <a:blip r:embed="rId8"/>
                <a:stretch>
                  <a:fillRect/>
                </a:stretch>
              </a:blipFill>
            </p:spPr>
            <p:txBody>
              <a:bodyPr/>
              <a:lstStyle/>
              <a:p>
                <a:r>
                  <a:rPr lang="zh-CN" altLang="en-US">
                    <a:noFill/>
                  </a:rPr>
                  <a:t> </a:t>
                </a:r>
              </a:p>
            </p:txBody>
          </p:sp>
        </mc:Fallback>
      </mc:AlternateContent>
      <p:sp>
        <p:nvSpPr>
          <p:cNvPr id="28" name="文本框 27">
            <a:extLst>
              <a:ext uri="{FF2B5EF4-FFF2-40B4-BE49-F238E27FC236}">
                <a16:creationId xmlns:a16="http://schemas.microsoft.com/office/drawing/2014/main" id="{420B3E2D-B7D1-91B1-E272-5AB95019C6C7}"/>
              </a:ext>
            </a:extLst>
          </p:cNvPr>
          <p:cNvSpPr txBox="1"/>
          <p:nvPr/>
        </p:nvSpPr>
        <p:spPr>
          <a:xfrm>
            <a:off x="733822" y="1778155"/>
            <a:ext cx="1142902" cy="369332"/>
          </a:xfrm>
          <a:prstGeom prst="rect">
            <a:avLst/>
          </a:prstGeom>
          <a:noFill/>
        </p:spPr>
        <p:txBody>
          <a:bodyPr wrap="square" rtlCol="0">
            <a:spAutoFit/>
          </a:bodyPr>
          <a:lstStyle/>
          <a:p>
            <a:r>
              <a:rPr lang="zh-CN" altLang="en-US" b="1" dirty="0">
                <a:solidFill>
                  <a:schemeClr val="accent1"/>
                </a:solidFill>
              </a:rPr>
              <a:t>特征提取</a:t>
            </a:r>
          </a:p>
        </p:txBody>
      </p:sp>
      <p:sp>
        <p:nvSpPr>
          <p:cNvPr id="30" name="文本框 29">
            <a:extLst>
              <a:ext uri="{FF2B5EF4-FFF2-40B4-BE49-F238E27FC236}">
                <a16:creationId xmlns:a16="http://schemas.microsoft.com/office/drawing/2014/main" id="{3FB7A458-D0B3-8140-3B67-DB762584A73D}"/>
              </a:ext>
            </a:extLst>
          </p:cNvPr>
          <p:cNvSpPr txBox="1"/>
          <p:nvPr/>
        </p:nvSpPr>
        <p:spPr>
          <a:xfrm>
            <a:off x="5154039" y="1750093"/>
            <a:ext cx="1142902" cy="646331"/>
          </a:xfrm>
          <a:prstGeom prst="rect">
            <a:avLst/>
          </a:prstGeom>
          <a:noFill/>
        </p:spPr>
        <p:txBody>
          <a:bodyPr wrap="square" rtlCol="0">
            <a:spAutoFit/>
          </a:bodyPr>
          <a:lstStyle/>
          <a:p>
            <a:r>
              <a:rPr lang="zh-CN" altLang="en-US" b="1" dirty="0">
                <a:solidFill>
                  <a:schemeClr val="accent1"/>
                </a:solidFill>
              </a:rPr>
              <a:t>正常城市动态估计</a:t>
            </a:r>
          </a:p>
        </p:txBody>
      </p:sp>
      <p:sp>
        <p:nvSpPr>
          <p:cNvPr id="32" name="箭头: 圆角右 31">
            <a:extLst>
              <a:ext uri="{FF2B5EF4-FFF2-40B4-BE49-F238E27FC236}">
                <a16:creationId xmlns:a16="http://schemas.microsoft.com/office/drawing/2014/main" id="{B7816880-DECA-D4D9-54F0-73768F9AFF0E}"/>
              </a:ext>
            </a:extLst>
          </p:cNvPr>
          <p:cNvSpPr/>
          <p:nvPr/>
        </p:nvSpPr>
        <p:spPr>
          <a:xfrm rot="10800000">
            <a:off x="6400898" y="3931740"/>
            <a:ext cx="603922" cy="1030069"/>
          </a:xfrm>
          <a:prstGeom prst="bentArrow">
            <a:avLst>
              <a:gd name="adj1" fmla="val 18691"/>
              <a:gd name="adj2" fmla="val 20268"/>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文本框 32">
            <a:extLst>
              <a:ext uri="{FF2B5EF4-FFF2-40B4-BE49-F238E27FC236}">
                <a16:creationId xmlns:a16="http://schemas.microsoft.com/office/drawing/2014/main" id="{55CCE31A-36AC-A069-795B-3557209276C5}"/>
              </a:ext>
            </a:extLst>
          </p:cNvPr>
          <p:cNvSpPr txBox="1"/>
          <p:nvPr/>
        </p:nvSpPr>
        <p:spPr>
          <a:xfrm>
            <a:off x="2272207" y="3496483"/>
            <a:ext cx="1306129" cy="307777"/>
          </a:xfrm>
          <a:prstGeom prst="rect">
            <a:avLst/>
          </a:prstGeom>
          <a:noFill/>
        </p:spPr>
        <p:txBody>
          <a:bodyPr wrap="square" rtlCol="0">
            <a:spAutoFit/>
          </a:bodyPr>
          <a:lstStyle/>
          <a:p>
            <a:r>
              <a:rPr lang="zh-CN" altLang="en-US" sz="1400" dirty="0"/>
              <a:t>建图和嵌入</a:t>
            </a:r>
          </a:p>
        </p:txBody>
      </p:sp>
      <p:sp>
        <p:nvSpPr>
          <p:cNvPr id="35" name="矩形 34">
            <a:extLst>
              <a:ext uri="{FF2B5EF4-FFF2-40B4-BE49-F238E27FC236}">
                <a16:creationId xmlns:a16="http://schemas.microsoft.com/office/drawing/2014/main" id="{A54242AA-1FEC-2787-E8A3-9592A9E8AD96}"/>
              </a:ext>
            </a:extLst>
          </p:cNvPr>
          <p:cNvSpPr/>
          <p:nvPr/>
        </p:nvSpPr>
        <p:spPr>
          <a:xfrm>
            <a:off x="5567147" y="4472759"/>
            <a:ext cx="106194" cy="723230"/>
          </a:xfrm>
          <a:prstGeom prst="rect">
            <a:avLst/>
          </a:prstGeom>
          <a:pattFill prst="dkDnDiag">
            <a:fgClr>
              <a:schemeClr val="accent1"/>
            </a:fgClr>
            <a:bgClr>
              <a:schemeClr val="bg1"/>
            </a:bgClr>
          </a:patt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F895FB8C-27E1-4B85-AD26-1B76563A71E7}"/>
                  </a:ext>
                </a:extLst>
              </p:cNvPr>
              <p:cNvSpPr txBox="1"/>
              <p:nvPr/>
            </p:nvSpPr>
            <p:spPr>
              <a:xfrm>
                <a:off x="5620244" y="4317859"/>
                <a:ext cx="47625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ea typeface="微软雅黑" panose="020B0503020204020204" pitchFamily="34" charset="-122"/>
                            </a:rPr>
                          </m:ctrlPr>
                        </m:sSubPr>
                        <m:e>
                          <m:r>
                            <a:rPr lang="en-US" altLang="zh-CN" b="1" i="1">
                              <a:latin typeface="Cambria Math" panose="02040503050406030204" pitchFamily="18" charset="0"/>
                              <a:ea typeface="微软雅黑" panose="020B0503020204020204" pitchFamily="34" charset="-122"/>
                            </a:rPr>
                            <m:t>𝒗</m:t>
                          </m:r>
                        </m:e>
                        <m:sub>
                          <m:r>
                            <a:rPr lang="en-US" altLang="zh-CN" b="1" i="1" smtClean="0">
                              <a:latin typeface="Cambria Math" panose="02040503050406030204" pitchFamily="18" charset="0"/>
                              <a:ea typeface="微软雅黑" panose="020B0503020204020204" pitchFamily="34" charset="-122"/>
                            </a:rPr>
                            <m:t>𝒂</m:t>
                          </m:r>
                        </m:sub>
                      </m:sSub>
                    </m:oMath>
                  </m:oMathPara>
                </a14:m>
                <a:endParaRPr lang="zh-CN" altLang="en-US" dirty="0"/>
              </a:p>
            </p:txBody>
          </p:sp>
        </mc:Choice>
        <mc:Fallback xmlns="">
          <p:sp>
            <p:nvSpPr>
              <p:cNvPr id="36" name="文本框 35">
                <a:extLst>
                  <a:ext uri="{FF2B5EF4-FFF2-40B4-BE49-F238E27FC236}">
                    <a16:creationId xmlns:a16="http://schemas.microsoft.com/office/drawing/2014/main" id="{F895FB8C-27E1-4B85-AD26-1B76563A71E7}"/>
                  </a:ext>
                </a:extLst>
              </p:cNvPr>
              <p:cNvSpPr txBox="1">
                <a:spLocks noRot="1" noChangeAspect="1" noMove="1" noResize="1" noEditPoints="1" noAdjustHandles="1" noChangeArrowheads="1" noChangeShapeType="1" noTextEdit="1"/>
              </p:cNvSpPr>
              <p:nvPr/>
            </p:nvSpPr>
            <p:spPr>
              <a:xfrm>
                <a:off x="5620244" y="4317859"/>
                <a:ext cx="476250" cy="369332"/>
              </a:xfrm>
              <a:prstGeom prst="rect">
                <a:avLst/>
              </a:prstGeom>
              <a:blipFill>
                <a:blip r:embed="rId9"/>
                <a:stretch>
                  <a:fillRect/>
                </a:stretch>
              </a:blipFill>
            </p:spPr>
            <p:txBody>
              <a:bodyPr/>
              <a:lstStyle/>
              <a:p>
                <a:r>
                  <a:rPr lang="zh-CN" altLang="en-US">
                    <a:noFill/>
                  </a:rPr>
                  <a:t> </a:t>
                </a:r>
              </a:p>
            </p:txBody>
          </p:sp>
        </mc:Fallback>
      </mc:AlternateContent>
      <p:sp>
        <p:nvSpPr>
          <p:cNvPr id="37" name="箭头: 右 36">
            <a:extLst>
              <a:ext uri="{FF2B5EF4-FFF2-40B4-BE49-F238E27FC236}">
                <a16:creationId xmlns:a16="http://schemas.microsoft.com/office/drawing/2014/main" id="{BF831890-0D48-843F-36AD-4E9012767CB7}"/>
              </a:ext>
            </a:extLst>
          </p:cNvPr>
          <p:cNvSpPr/>
          <p:nvPr/>
        </p:nvSpPr>
        <p:spPr>
          <a:xfrm rot="10800000">
            <a:off x="5238593" y="4755747"/>
            <a:ext cx="238793" cy="15725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a:extLst>
              <a:ext uri="{FF2B5EF4-FFF2-40B4-BE49-F238E27FC236}">
                <a16:creationId xmlns:a16="http://schemas.microsoft.com/office/drawing/2014/main" id="{FA9CEEB0-8F4D-0088-2AB0-0B9FBA5B582E}"/>
              </a:ext>
            </a:extLst>
          </p:cNvPr>
          <p:cNvSpPr/>
          <p:nvPr/>
        </p:nvSpPr>
        <p:spPr>
          <a:xfrm>
            <a:off x="4117373" y="4531078"/>
            <a:ext cx="983265" cy="68406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异常检测器</a:t>
            </a:r>
          </a:p>
        </p:txBody>
      </p:sp>
      <p:sp>
        <p:nvSpPr>
          <p:cNvPr id="39" name="箭头: 右 38">
            <a:extLst>
              <a:ext uri="{FF2B5EF4-FFF2-40B4-BE49-F238E27FC236}">
                <a16:creationId xmlns:a16="http://schemas.microsoft.com/office/drawing/2014/main" id="{AC8542A2-3741-E4E1-371D-F11242B629D3}"/>
              </a:ext>
            </a:extLst>
          </p:cNvPr>
          <p:cNvSpPr/>
          <p:nvPr/>
        </p:nvSpPr>
        <p:spPr>
          <a:xfrm rot="10800000">
            <a:off x="3728397" y="4794482"/>
            <a:ext cx="238793" cy="15725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BA744015-E2DF-368F-9E77-69998A165D89}"/>
              </a:ext>
            </a:extLst>
          </p:cNvPr>
          <p:cNvSpPr txBox="1"/>
          <p:nvPr/>
        </p:nvSpPr>
        <p:spPr>
          <a:xfrm>
            <a:off x="2810481" y="4716866"/>
            <a:ext cx="902811" cy="307777"/>
          </a:xfrm>
          <a:prstGeom prst="rect">
            <a:avLst/>
          </a:prstGeom>
          <a:noFill/>
        </p:spPr>
        <p:txBody>
          <a:bodyPr wrap="none" rtlCol="0">
            <a:spAutoFit/>
          </a:bodyPr>
          <a:lstStyle/>
          <a:p>
            <a:r>
              <a:rPr lang="zh-CN" altLang="en-US" sz="1400" dirty="0"/>
              <a:t>异常分数</a:t>
            </a:r>
          </a:p>
        </p:txBody>
      </p:sp>
      <p:sp>
        <p:nvSpPr>
          <p:cNvPr id="43" name="文本框 42">
            <a:extLst>
              <a:ext uri="{FF2B5EF4-FFF2-40B4-BE49-F238E27FC236}">
                <a16:creationId xmlns:a16="http://schemas.microsoft.com/office/drawing/2014/main" id="{9F486C26-1059-DDEB-3D6C-098426E22A22}"/>
              </a:ext>
            </a:extLst>
          </p:cNvPr>
          <p:cNvSpPr txBox="1"/>
          <p:nvPr/>
        </p:nvSpPr>
        <p:spPr>
          <a:xfrm>
            <a:off x="2839662" y="4077443"/>
            <a:ext cx="1142902" cy="369332"/>
          </a:xfrm>
          <a:prstGeom prst="rect">
            <a:avLst/>
          </a:prstGeom>
          <a:noFill/>
        </p:spPr>
        <p:txBody>
          <a:bodyPr wrap="square" rtlCol="0">
            <a:spAutoFit/>
          </a:bodyPr>
          <a:lstStyle/>
          <a:p>
            <a:r>
              <a:rPr lang="zh-CN" altLang="en-US" b="1" dirty="0">
                <a:solidFill>
                  <a:schemeClr val="accent1"/>
                </a:solidFill>
              </a:rPr>
              <a:t>异常得分</a:t>
            </a:r>
          </a:p>
        </p:txBody>
      </p:sp>
    </p:spTree>
    <p:extLst>
      <p:ext uri="{BB962C8B-B14F-4D97-AF65-F5344CB8AC3E}">
        <p14:creationId xmlns:p14="http://schemas.microsoft.com/office/powerpoint/2010/main" val="1801933393"/>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fade">
                                      <p:cBhvr>
                                        <p:cTn id="80" dur="500"/>
                                        <p:tgtEl>
                                          <p:spTgt spid="4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fade">
                                      <p:cBhvr>
                                        <p:cTn id="83" dur="500"/>
                                        <p:tgtEl>
                                          <p:spTgt spid="3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5"/>
                                        </p:tgtEl>
                                        <p:attrNameLst>
                                          <p:attrName>style.visibility</p:attrName>
                                        </p:attrNameLst>
                                      </p:cBhvr>
                                      <p:to>
                                        <p:strVal val="visible"/>
                                      </p:to>
                                    </p:set>
                                    <p:animEffect transition="in" filter="fade">
                                      <p:cBhvr>
                                        <p:cTn id="86" dur="500"/>
                                        <p:tgtEl>
                                          <p:spTgt spid="3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fade">
                                      <p:cBhvr>
                                        <p:cTn id="89" dur="500"/>
                                        <p:tgtEl>
                                          <p:spTgt spid="3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500"/>
                                        <p:tgtEl>
                                          <p:spTgt spid="37"/>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fade">
                                      <p:cBhvr>
                                        <p:cTn id="95" dur="500"/>
                                        <p:tgtEl>
                                          <p:spTgt spid="3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fade">
                                      <p:cBhvr>
                                        <p:cTn id="98" dur="500"/>
                                        <p:tgtEl>
                                          <p:spTgt spid="3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animEffect transition="in" filter="fade">
                                      <p:cBhvr>
                                        <p:cTn id="101" dur="500"/>
                                        <p:tgtEl>
                                          <p:spTgt spid="4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3"/>
                                        </p:tgtEl>
                                        <p:attrNameLst>
                                          <p:attrName>style.visibility</p:attrName>
                                        </p:attrNameLst>
                                      </p:cBhvr>
                                      <p:to>
                                        <p:strVal val="visible"/>
                                      </p:to>
                                    </p:set>
                                    <p:animEffect transition="in" filter="fade">
                                      <p:cBhvr>
                                        <p:cTn id="10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9" grpId="0" animBg="1"/>
      <p:bldP spid="27" grpId="0" animBg="1"/>
      <p:bldP spid="5" grpId="0" animBg="1"/>
      <p:bldP spid="10" grpId="0" animBg="1"/>
      <p:bldP spid="9" grpId="0" animBg="1"/>
      <p:bldP spid="11" grpId="0" animBg="1"/>
      <p:bldP spid="13" grpId="0" animBg="1"/>
      <p:bldP spid="14" grpId="0"/>
      <p:bldP spid="15" grpId="0"/>
      <p:bldP spid="16" grpId="0" animBg="1"/>
      <p:bldP spid="19" grpId="0" animBg="1"/>
      <p:bldP spid="20" grpId="0" animBg="1"/>
      <p:bldP spid="21" grpId="0" animBg="1"/>
      <p:bldP spid="22" grpId="0" animBg="1"/>
      <p:bldP spid="23" grpId="0"/>
      <p:bldP spid="25" grpId="0"/>
      <p:bldP spid="26" grpId="0"/>
      <p:bldP spid="28" grpId="0"/>
      <p:bldP spid="30" grpId="0"/>
      <p:bldP spid="32" grpId="0" animBg="1"/>
      <p:bldP spid="33" grpId="0"/>
      <p:bldP spid="35" grpId="0" animBg="1"/>
      <p:bldP spid="36" grpId="0"/>
      <p:bldP spid="37" grpId="0" animBg="1"/>
      <p:bldP spid="38" grpId="0" animBg="1"/>
      <p:bldP spid="39" grpId="0" animBg="1"/>
      <p:bldP spid="41" grpId="0"/>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9</a:t>
            </a:fld>
            <a:endParaRPr lang="zh-CN" altLang="en-US"/>
          </a:p>
        </p:txBody>
      </p:sp>
      <p:sp>
        <p:nvSpPr>
          <p:cNvPr id="12" name="文本框 11">
            <a:extLst>
              <a:ext uri="{FF2B5EF4-FFF2-40B4-BE49-F238E27FC236}">
                <a16:creationId xmlns:a16="http://schemas.microsoft.com/office/drawing/2014/main" id="{F8B63E00-39B6-47D2-8CFA-7A245C8A13D7}"/>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算法</a:t>
            </a:r>
            <a:r>
              <a:rPr lang="en-US" altLang="zh-CN" sz="2800" b="1" spc="200" dirty="0">
                <a:solidFill>
                  <a:schemeClr val="bg1"/>
                </a:solidFill>
                <a:latin typeface="Calibri" panose="020F0502020204030204" pitchFamily="34" charset="0"/>
                <a:ea typeface="微软雅黑" panose="020B0503020204020204" pitchFamily="34" charset="-122"/>
              </a:rPr>
              <a:t>-</a:t>
            </a:r>
            <a:r>
              <a:rPr lang="zh-CN" altLang="en-US" sz="2800" b="1" spc="200" dirty="0">
                <a:solidFill>
                  <a:schemeClr val="bg1"/>
                </a:solidFill>
                <a:latin typeface="Calibri" panose="020F0502020204030204" pitchFamily="34" charset="0"/>
                <a:ea typeface="微软雅黑" panose="020B0503020204020204" pitchFamily="34" charset="-122"/>
              </a:rPr>
              <a:t>空间特征</a:t>
            </a:r>
          </a:p>
        </p:txBody>
      </p:sp>
      <p:pic>
        <p:nvPicPr>
          <p:cNvPr id="6" name="图片 5">
            <a:extLst>
              <a:ext uri="{FF2B5EF4-FFF2-40B4-BE49-F238E27FC236}">
                <a16:creationId xmlns:a16="http://schemas.microsoft.com/office/drawing/2014/main" id="{390B68C5-1F06-77E7-1E90-3392BB61E77C}"/>
              </a:ext>
            </a:extLst>
          </p:cNvPr>
          <p:cNvPicPr>
            <a:picLocks noChangeAspect="1"/>
          </p:cNvPicPr>
          <p:nvPr/>
        </p:nvPicPr>
        <p:blipFill rotWithShape="1">
          <a:blip r:embed="rId3"/>
          <a:srcRect r="22176" b="21733"/>
          <a:stretch/>
        </p:blipFill>
        <p:spPr>
          <a:xfrm>
            <a:off x="958505" y="1103730"/>
            <a:ext cx="2567250" cy="2050425"/>
          </a:xfrm>
          <a:prstGeom prst="rect">
            <a:avLst/>
          </a:prstGeom>
        </p:spPr>
      </p:pic>
      <p:graphicFrame>
        <p:nvGraphicFramePr>
          <p:cNvPr id="7" name="表格 8">
            <a:extLst>
              <a:ext uri="{FF2B5EF4-FFF2-40B4-BE49-F238E27FC236}">
                <a16:creationId xmlns:a16="http://schemas.microsoft.com/office/drawing/2014/main" id="{E15BF32F-D705-EF3E-FEBA-49B257574A79}"/>
              </a:ext>
            </a:extLst>
          </p:cNvPr>
          <p:cNvGraphicFramePr>
            <a:graphicFrameLocks noGrp="1"/>
          </p:cNvGraphicFramePr>
          <p:nvPr>
            <p:extLst>
              <p:ext uri="{D42A27DB-BD31-4B8C-83A1-F6EECF244321}">
                <p14:modId xmlns:p14="http://schemas.microsoft.com/office/powerpoint/2010/main" val="3737216981"/>
              </p:ext>
            </p:extLst>
          </p:nvPr>
        </p:nvGraphicFramePr>
        <p:xfrm>
          <a:off x="967676" y="1103727"/>
          <a:ext cx="2583840" cy="2050424"/>
        </p:xfrm>
        <a:graphic>
          <a:graphicData uri="http://schemas.openxmlformats.org/drawingml/2006/table">
            <a:tbl>
              <a:tblPr firstRow="1" bandRow="1">
                <a:tableStyleId>{5940675A-B579-460E-94D1-54222C63F5DA}</a:tableStyleId>
              </a:tblPr>
              <a:tblGrid>
                <a:gridCol w="645960">
                  <a:extLst>
                    <a:ext uri="{9D8B030D-6E8A-4147-A177-3AD203B41FA5}">
                      <a16:colId xmlns:a16="http://schemas.microsoft.com/office/drawing/2014/main" val="217902597"/>
                    </a:ext>
                  </a:extLst>
                </a:gridCol>
                <a:gridCol w="645960">
                  <a:extLst>
                    <a:ext uri="{9D8B030D-6E8A-4147-A177-3AD203B41FA5}">
                      <a16:colId xmlns:a16="http://schemas.microsoft.com/office/drawing/2014/main" val="2772262166"/>
                    </a:ext>
                  </a:extLst>
                </a:gridCol>
                <a:gridCol w="645960">
                  <a:extLst>
                    <a:ext uri="{9D8B030D-6E8A-4147-A177-3AD203B41FA5}">
                      <a16:colId xmlns:a16="http://schemas.microsoft.com/office/drawing/2014/main" val="1015516474"/>
                    </a:ext>
                  </a:extLst>
                </a:gridCol>
                <a:gridCol w="645960">
                  <a:extLst>
                    <a:ext uri="{9D8B030D-6E8A-4147-A177-3AD203B41FA5}">
                      <a16:colId xmlns:a16="http://schemas.microsoft.com/office/drawing/2014/main" val="3567823979"/>
                    </a:ext>
                  </a:extLst>
                </a:gridCol>
              </a:tblGrid>
              <a:tr h="512606">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4045386680"/>
                  </a:ext>
                </a:extLst>
              </a:tr>
              <a:tr h="512606">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454509730"/>
                  </a:ext>
                </a:extLst>
              </a:tr>
              <a:tr h="512606">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553475966"/>
                  </a:ext>
                </a:extLst>
              </a:tr>
              <a:tr h="512606">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741379523"/>
                  </a:ext>
                </a:extLst>
              </a:tr>
            </a:tbl>
          </a:graphicData>
        </a:graphic>
      </p:graphicFrame>
      <p:sp>
        <p:nvSpPr>
          <p:cNvPr id="9" name="椭圆 8">
            <a:extLst>
              <a:ext uri="{FF2B5EF4-FFF2-40B4-BE49-F238E27FC236}">
                <a16:creationId xmlns:a16="http://schemas.microsoft.com/office/drawing/2014/main" id="{28931449-FDAE-2B66-F93F-A6D25CBF0F86}"/>
              </a:ext>
            </a:extLst>
          </p:cNvPr>
          <p:cNvSpPr/>
          <p:nvPr/>
        </p:nvSpPr>
        <p:spPr>
          <a:xfrm>
            <a:off x="1132217" y="1213300"/>
            <a:ext cx="320040" cy="320040"/>
          </a:xfrm>
          <a:prstGeom prst="ellipse">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186BAD2B-A3E6-B32C-1497-1B7702E08E06}"/>
              </a:ext>
            </a:extLst>
          </p:cNvPr>
          <p:cNvSpPr/>
          <p:nvPr/>
        </p:nvSpPr>
        <p:spPr>
          <a:xfrm>
            <a:off x="1762202" y="1213300"/>
            <a:ext cx="320040" cy="320040"/>
          </a:xfrm>
          <a:prstGeom prst="ellipse">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A76DEBB-EF11-8E3C-2EF7-EB00EFE1EA1B}"/>
              </a:ext>
            </a:extLst>
          </p:cNvPr>
          <p:cNvSpPr/>
          <p:nvPr/>
        </p:nvSpPr>
        <p:spPr>
          <a:xfrm>
            <a:off x="2447881" y="1213300"/>
            <a:ext cx="320040" cy="320040"/>
          </a:xfrm>
          <a:prstGeom prst="ellipse">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AA6222C-E0C6-6C32-435D-3DCDD2598858}"/>
              </a:ext>
            </a:extLst>
          </p:cNvPr>
          <p:cNvSpPr/>
          <p:nvPr/>
        </p:nvSpPr>
        <p:spPr>
          <a:xfrm>
            <a:off x="3083690" y="1213300"/>
            <a:ext cx="320040" cy="320040"/>
          </a:xfrm>
          <a:prstGeom prst="ellipse">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BA6F9D8-9DFC-2FB9-E6D7-23109CDD8023}"/>
              </a:ext>
            </a:extLst>
          </p:cNvPr>
          <p:cNvSpPr/>
          <p:nvPr/>
        </p:nvSpPr>
        <p:spPr>
          <a:xfrm>
            <a:off x="1132217" y="1720977"/>
            <a:ext cx="320040" cy="320040"/>
          </a:xfrm>
          <a:prstGeom prst="ellipse">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E8116B49-1582-7966-AA2A-F6BA12018DC1}"/>
              </a:ext>
            </a:extLst>
          </p:cNvPr>
          <p:cNvSpPr/>
          <p:nvPr/>
        </p:nvSpPr>
        <p:spPr>
          <a:xfrm>
            <a:off x="1762202" y="1720977"/>
            <a:ext cx="320040" cy="320040"/>
          </a:xfrm>
          <a:prstGeom prst="ellipse">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B52B5C1-83D8-D64D-9266-1DA1A20D227B}"/>
              </a:ext>
            </a:extLst>
          </p:cNvPr>
          <p:cNvSpPr/>
          <p:nvPr/>
        </p:nvSpPr>
        <p:spPr>
          <a:xfrm>
            <a:off x="2447881" y="1720977"/>
            <a:ext cx="320040" cy="320040"/>
          </a:xfrm>
          <a:prstGeom prst="ellipse">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06F2698-57B5-84CB-E1E0-3F813F7CCE5B}"/>
              </a:ext>
            </a:extLst>
          </p:cNvPr>
          <p:cNvSpPr/>
          <p:nvPr/>
        </p:nvSpPr>
        <p:spPr>
          <a:xfrm>
            <a:off x="3083690" y="1720977"/>
            <a:ext cx="320040" cy="320040"/>
          </a:xfrm>
          <a:prstGeom prst="ellipse">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3AE92DD1-FB38-D543-B34E-4CC7ED0F0714}"/>
              </a:ext>
            </a:extLst>
          </p:cNvPr>
          <p:cNvSpPr/>
          <p:nvPr/>
        </p:nvSpPr>
        <p:spPr>
          <a:xfrm>
            <a:off x="1132217" y="2272140"/>
            <a:ext cx="320040" cy="320040"/>
          </a:xfrm>
          <a:prstGeom prst="ellipse">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4D434587-B793-59AC-F561-AF657BBEB12A}"/>
              </a:ext>
            </a:extLst>
          </p:cNvPr>
          <p:cNvSpPr/>
          <p:nvPr/>
        </p:nvSpPr>
        <p:spPr>
          <a:xfrm>
            <a:off x="1762202" y="2272140"/>
            <a:ext cx="320040" cy="320040"/>
          </a:xfrm>
          <a:prstGeom prst="ellipse">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898F7F30-73E7-5828-7192-638D1F9EF333}"/>
              </a:ext>
            </a:extLst>
          </p:cNvPr>
          <p:cNvSpPr/>
          <p:nvPr/>
        </p:nvSpPr>
        <p:spPr>
          <a:xfrm>
            <a:off x="2447881" y="2272140"/>
            <a:ext cx="320040" cy="320040"/>
          </a:xfrm>
          <a:prstGeom prst="ellipse">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D315CEE0-D387-F4EE-D715-9F93493CE6BC}"/>
              </a:ext>
            </a:extLst>
          </p:cNvPr>
          <p:cNvSpPr/>
          <p:nvPr/>
        </p:nvSpPr>
        <p:spPr>
          <a:xfrm>
            <a:off x="3083690" y="2272140"/>
            <a:ext cx="320040" cy="320040"/>
          </a:xfrm>
          <a:prstGeom prst="ellipse">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36C09A8-AF4E-0ECA-108F-818319A20BF6}"/>
              </a:ext>
            </a:extLst>
          </p:cNvPr>
          <p:cNvSpPr/>
          <p:nvPr/>
        </p:nvSpPr>
        <p:spPr>
          <a:xfrm>
            <a:off x="1132217" y="2774530"/>
            <a:ext cx="320040" cy="320040"/>
          </a:xfrm>
          <a:prstGeom prst="ellipse">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E7ADF99B-93E9-955B-94C4-8801363CF001}"/>
              </a:ext>
            </a:extLst>
          </p:cNvPr>
          <p:cNvSpPr/>
          <p:nvPr/>
        </p:nvSpPr>
        <p:spPr>
          <a:xfrm>
            <a:off x="1762202" y="2774530"/>
            <a:ext cx="320040" cy="320040"/>
          </a:xfrm>
          <a:prstGeom prst="ellipse">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F80428CD-2E01-EECD-275F-93A4793014FC}"/>
              </a:ext>
            </a:extLst>
          </p:cNvPr>
          <p:cNvSpPr/>
          <p:nvPr/>
        </p:nvSpPr>
        <p:spPr>
          <a:xfrm>
            <a:off x="2447881" y="2774530"/>
            <a:ext cx="320040" cy="320040"/>
          </a:xfrm>
          <a:prstGeom prst="ellipse">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0D063442-6D55-6056-64A0-7BB212E10A24}"/>
              </a:ext>
            </a:extLst>
          </p:cNvPr>
          <p:cNvSpPr/>
          <p:nvPr/>
        </p:nvSpPr>
        <p:spPr>
          <a:xfrm>
            <a:off x="3083690" y="2774530"/>
            <a:ext cx="320040" cy="320040"/>
          </a:xfrm>
          <a:prstGeom prst="ellipse">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a:extLst>
              <a:ext uri="{FF2B5EF4-FFF2-40B4-BE49-F238E27FC236}">
                <a16:creationId xmlns:a16="http://schemas.microsoft.com/office/drawing/2014/main" id="{8C937ABF-3266-EF99-76D1-9E24B168138D}"/>
              </a:ext>
            </a:extLst>
          </p:cNvPr>
          <p:cNvCxnSpPr>
            <a:stCxn id="9" idx="6"/>
            <a:endCxn id="11" idx="2"/>
          </p:cNvCxnSpPr>
          <p:nvPr/>
        </p:nvCxnSpPr>
        <p:spPr>
          <a:xfrm>
            <a:off x="1452257" y="1373320"/>
            <a:ext cx="309945" cy="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5766B0C1-9E48-2175-2702-5899D4BADAF1}"/>
              </a:ext>
            </a:extLst>
          </p:cNvPr>
          <p:cNvCxnSpPr>
            <a:stCxn id="16" idx="6"/>
            <a:endCxn id="17" idx="2"/>
          </p:cNvCxnSpPr>
          <p:nvPr/>
        </p:nvCxnSpPr>
        <p:spPr>
          <a:xfrm>
            <a:off x="1452257" y="1880997"/>
            <a:ext cx="309945" cy="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8B2D4A0D-5070-EF3B-5D6F-3D624029E5C8}"/>
              </a:ext>
            </a:extLst>
          </p:cNvPr>
          <p:cNvCxnSpPr>
            <a:stCxn id="9" idx="4"/>
            <a:endCxn id="16" idx="0"/>
          </p:cNvCxnSpPr>
          <p:nvPr/>
        </p:nvCxnSpPr>
        <p:spPr>
          <a:xfrm>
            <a:off x="1292237" y="1533340"/>
            <a:ext cx="0" cy="18763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31784CE8-7457-3789-817E-AAA584DC4F4A}"/>
              </a:ext>
            </a:extLst>
          </p:cNvPr>
          <p:cNvCxnSpPr>
            <a:stCxn id="11" idx="4"/>
          </p:cNvCxnSpPr>
          <p:nvPr/>
        </p:nvCxnSpPr>
        <p:spPr>
          <a:xfrm>
            <a:off x="1922222" y="1533340"/>
            <a:ext cx="8094" cy="18763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6A6EBAF4-63D6-479C-E231-8E2B3997B28A}"/>
              </a:ext>
            </a:extLst>
          </p:cNvPr>
          <p:cNvCxnSpPr>
            <a:stCxn id="16" idx="4"/>
            <a:endCxn id="21" idx="0"/>
          </p:cNvCxnSpPr>
          <p:nvPr/>
        </p:nvCxnSpPr>
        <p:spPr>
          <a:xfrm>
            <a:off x="1292237" y="2041017"/>
            <a:ext cx="0" cy="2311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2CA003BB-4D93-B15D-EA63-81C9B674CF73}"/>
              </a:ext>
            </a:extLst>
          </p:cNvPr>
          <p:cNvCxnSpPr>
            <a:endCxn id="26" idx="0"/>
          </p:cNvCxnSpPr>
          <p:nvPr/>
        </p:nvCxnSpPr>
        <p:spPr>
          <a:xfrm>
            <a:off x="1292237" y="2592180"/>
            <a:ext cx="0" cy="1823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C6C90794-3D6E-A227-C429-0E195FF8BAA7}"/>
              </a:ext>
            </a:extLst>
          </p:cNvPr>
          <p:cNvCxnSpPr>
            <a:endCxn id="27" idx="2"/>
          </p:cNvCxnSpPr>
          <p:nvPr/>
        </p:nvCxnSpPr>
        <p:spPr>
          <a:xfrm>
            <a:off x="1452257" y="2934550"/>
            <a:ext cx="30994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CFE1F1AA-0E0D-C55D-1E46-2E40D5BA54D2}"/>
              </a:ext>
            </a:extLst>
          </p:cNvPr>
          <p:cNvCxnSpPr>
            <a:cxnSpLocks/>
            <a:stCxn id="21" idx="6"/>
            <a:endCxn id="22" idx="2"/>
          </p:cNvCxnSpPr>
          <p:nvPr/>
        </p:nvCxnSpPr>
        <p:spPr>
          <a:xfrm>
            <a:off x="1452257" y="2432160"/>
            <a:ext cx="30994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285397D2-72EE-62FA-42CD-53DFD9575FAE}"/>
              </a:ext>
            </a:extLst>
          </p:cNvPr>
          <p:cNvCxnSpPr>
            <a:stCxn id="17" idx="4"/>
            <a:endCxn id="22" idx="0"/>
          </p:cNvCxnSpPr>
          <p:nvPr/>
        </p:nvCxnSpPr>
        <p:spPr>
          <a:xfrm>
            <a:off x="1922222" y="2041017"/>
            <a:ext cx="8094" cy="2311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747E42D6-DBCA-5C67-28C4-3B2990FD29F9}"/>
              </a:ext>
            </a:extLst>
          </p:cNvPr>
          <p:cNvCxnSpPr>
            <a:stCxn id="22" idx="4"/>
            <a:endCxn id="27" idx="0"/>
          </p:cNvCxnSpPr>
          <p:nvPr/>
        </p:nvCxnSpPr>
        <p:spPr>
          <a:xfrm>
            <a:off x="1922222" y="2592180"/>
            <a:ext cx="0" cy="1823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5F7F5D6-962E-61B3-A3EE-DF5041649A84}"/>
              </a:ext>
            </a:extLst>
          </p:cNvPr>
          <p:cNvCxnSpPr>
            <a:stCxn id="11" idx="6"/>
            <a:endCxn id="13" idx="2"/>
          </p:cNvCxnSpPr>
          <p:nvPr/>
        </p:nvCxnSpPr>
        <p:spPr>
          <a:xfrm>
            <a:off x="2082242" y="1373320"/>
            <a:ext cx="36563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6A6908EA-9A0F-950A-21F2-6A5ABAACDB27}"/>
              </a:ext>
            </a:extLst>
          </p:cNvPr>
          <p:cNvCxnSpPr>
            <a:cxnSpLocks/>
            <a:endCxn id="18" idx="2"/>
          </p:cNvCxnSpPr>
          <p:nvPr/>
        </p:nvCxnSpPr>
        <p:spPr>
          <a:xfrm>
            <a:off x="2082242" y="1880997"/>
            <a:ext cx="36563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69B03C30-C811-3690-6A43-6C60C5F460DA}"/>
              </a:ext>
            </a:extLst>
          </p:cNvPr>
          <p:cNvCxnSpPr>
            <a:stCxn id="13" idx="4"/>
            <a:endCxn id="18" idx="0"/>
          </p:cNvCxnSpPr>
          <p:nvPr/>
        </p:nvCxnSpPr>
        <p:spPr>
          <a:xfrm>
            <a:off x="2607901" y="1533340"/>
            <a:ext cx="0" cy="18763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9B498F15-D329-8E61-0D6F-A66B817430EF}"/>
              </a:ext>
            </a:extLst>
          </p:cNvPr>
          <p:cNvCxnSpPr>
            <a:stCxn id="22" idx="6"/>
            <a:endCxn id="23" idx="2"/>
          </p:cNvCxnSpPr>
          <p:nvPr/>
        </p:nvCxnSpPr>
        <p:spPr>
          <a:xfrm>
            <a:off x="2082242" y="2432160"/>
            <a:ext cx="36563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58C071E8-B150-26EA-23EB-C55358CA27E9}"/>
              </a:ext>
            </a:extLst>
          </p:cNvPr>
          <p:cNvCxnSpPr>
            <a:stCxn id="18" idx="4"/>
            <a:endCxn id="23" idx="0"/>
          </p:cNvCxnSpPr>
          <p:nvPr/>
        </p:nvCxnSpPr>
        <p:spPr>
          <a:xfrm>
            <a:off x="2607901" y="2041017"/>
            <a:ext cx="0" cy="2311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9C5F917F-D7D3-FE92-D293-08071CE551BF}"/>
              </a:ext>
            </a:extLst>
          </p:cNvPr>
          <p:cNvCxnSpPr>
            <a:stCxn id="27" idx="6"/>
            <a:endCxn id="28" idx="2"/>
          </p:cNvCxnSpPr>
          <p:nvPr/>
        </p:nvCxnSpPr>
        <p:spPr>
          <a:xfrm>
            <a:off x="2082242" y="2934550"/>
            <a:ext cx="36563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935D4824-5BBE-2E35-CF84-ABE397DD5316}"/>
              </a:ext>
            </a:extLst>
          </p:cNvPr>
          <p:cNvCxnSpPr>
            <a:stCxn id="23" idx="4"/>
            <a:endCxn id="28" idx="0"/>
          </p:cNvCxnSpPr>
          <p:nvPr/>
        </p:nvCxnSpPr>
        <p:spPr>
          <a:xfrm>
            <a:off x="2607901" y="2592180"/>
            <a:ext cx="0" cy="1823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3DC9F89D-F08A-A618-0CA9-9C100D9B2C22}"/>
              </a:ext>
            </a:extLst>
          </p:cNvPr>
          <p:cNvCxnSpPr>
            <a:cxnSpLocks/>
            <a:endCxn id="14" idx="2"/>
          </p:cNvCxnSpPr>
          <p:nvPr/>
        </p:nvCxnSpPr>
        <p:spPr>
          <a:xfrm>
            <a:off x="2767921" y="1373320"/>
            <a:ext cx="31576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0890048C-41B8-4564-6D14-2C4821D833C5}"/>
              </a:ext>
            </a:extLst>
          </p:cNvPr>
          <p:cNvCxnSpPr>
            <a:stCxn id="18" idx="6"/>
            <a:endCxn id="19" idx="2"/>
          </p:cNvCxnSpPr>
          <p:nvPr/>
        </p:nvCxnSpPr>
        <p:spPr>
          <a:xfrm>
            <a:off x="2767921" y="1880997"/>
            <a:ext cx="31576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02904B75-C56C-1E98-6DFA-C2A41B027B37}"/>
              </a:ext>
            </a:extLst>
          </p:cNvPr>
          <p:cNvCxnSpPr>
            <a:stCxn id="14" idx="4"/>
            <a:endCxn id="19" idx="0"/>
          </p:cNvCxnSpPr>
          <p:nvPr/>
        </p:nvCxnSpPr>
        <p:spPr>
          <a:xfrm>
            <a:off x="3243710" y="1533340"/>
            <a:ext cx="0" cy="18763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CFA233E5-2D16-E1FE-B10D-31489034B579}"/>
              </a:ext>
            </a:extLst>
          </p:cNvPr>
          <p:cNvCxnSpPr>
            <a:stCxn id="23" idx="6"/>
            <a:endCxn id="24" idx="2"/>
          </p:cNvCxnSpPr>
          <p:nvPr/>
        </p:nvCxnSpPr>
        <p:spPr>
          <a:xfrm>
            <a:off x="2767921" y="2432160"/>
            <a:ext cx="31576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F066FCF0-0B8C-E34C-5F70-EBD7BFAAA23B}"/>
              </a:ext>
            </a:extLst>
          </p:cNvPr>
          <p:cNvCxnSpPr>
            <a:stCxn id="19" idx="4"/>
            <a:endCxn id="24" idx="0"/>
          </p:cNvCxnSpPr>
          <p:nvPr/>
        </p:nvCxnSpPr>
        <p:spPr>
          <a:xfrm>
            <a:off x="3243710" y="2041017"/>
            <a:ext cx="0" cy="2311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6E226E5-05A5-A030-3E81-C92F3300993B}"/>
              </a:ext>
            </a:extLst>
          </p:cNvPr>
          <p:cNvCxnSpPr>
            <a:stCxn id="28" idx="6"/>
            <a:endCxn id="29" idx="2"/>
          </p:cNvCxnSpPr>
          <p:nvPr/>
        </p:nvCxnSpPr>
        <p:spPr>
          <a:xfrm>
            <a:off x="2767921" y="2934550"/>
            <a:ext cx="31576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9C3B3B78-5C13-D7ED-1E10-A55F59AC99BB}"/>
              </a:ext>
            </a:extLst>
          </p:cNvPr>
          <p:cNvCxnSpPr>
            <a:endCxn id="29" idx="0"/>
          </p:cNvCxnSpPr>
          <p:nvPr/>
        </p:nvCxnSpPr>
        <p:spPr>
          <a:xfrm>
            <a:off x="3243710" y="2592180"/>
            <a:ext cx="0" cy="18235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6" name="图片 115">
            <a:extLst>
              <a:ext uri="{FF2B5EF4-FFF2-40B4-BE49-F238E27FC236}">
                <a16:creationId xmlns:a16="http://schemas.microsoft.com/office/drawing/2014/main" id="{A9F47639-71C0-66F7-C23A-2CADFDD9893C}"/>
              </a:ext>
            </a:extLst>
          </p:cNvPr>
          <p:cNvPicPr>
            <a:picLocks noChangeAspect="1"/>
          </p:cNvPicPr>
          <p:nvPr/>
        </p:nvPicPr>
        <p:blipFill rotWithShape="1">
          <a:blip r:embed="rId3"/>
          <a:srcRect r="22176" b="21733"/>
          <a:stretch/>
        </p:blipFill>
        <p:spPr>
          <a:xfrm>
            <a:off x="970844" y="3703849"/>
            <a:ext cx="2567250" cy="2050425"/>
          </a:xfrm>
          <a:prstGeom prst="rect">
            <a:avLst/>
          </a:prstGeom>
        </p:spPr>
      </p:pic>
      <p:graphicFrame>
        <p:nvGraphicFramePr>
          <p:cNvPr id="117" name="表格 8">
            <a:extLst>
              <a:ext uri="{FF2B5EF4-FFF2-40B4-BE49-F238E27FC236}">
                <a16:creationId xmlns:a16="http://schemas.microsoft.com/office/drawing/2014/main" id="{CDC8ABF6-0EFF-998E-7776-192D21B29315}"/>
              </a:ext>
            </a:extLst>
          </p:cNvPr>
          <p:cNvGraphicFramePr>
            <a:graphicFrameLocks noGrp="1"/>
          </p:cNvGraphicFramePr>
          <p:nvPr>
            <p:extLst>
              <p:ext uri="{D42A27DB-BD31-4B8C-83A1-F6EECF244321}">
                <p14:modId xmlns:p14="http://schemas.microsoft.com/office/powerpoint/2010/main" val="2530623376"/>
              </p:ext>
            </p:extLst>
          </p:nvPr>
        </p:nvGraphicFramePr>
        <p:xfrm>
          <a:off x="980015" y="3703846"/>
          <a:ext cx="2583840" cy="2050424"/>
        </p:xfrm>
        <a:graphic>
          <a:graphicData uri="http://schemas.openxmlformats.org/drawingml/2006/table">
            <a:tbl>
              <a:tblPr firstRow="1" bandRow="1">
                <a:tableStyleId>{5940675A-B579-460E-94D1-54222C63F5DA}</a:tableStyleId>
              </a:tblPr>
              <a:tblGrid>
                <a:gridCol w="645960">
                  <a:extLst>
                    <a:ext uri="{9D8B030D-6E8A-4147-A177-3AD203B41FA5}">
                      <a16:colId xmlns:a16="http://schemas.microsoft.com/office/drawing/2014/main" val="217902597"/>
                    </a:ext>
                  </a:extLst>
                </a:gridCol>
                <a:gridCol w="645960">
                  <a:extLst>
                    <a:ext uri="{9D8B030D-6E8A-4147-A177-3AD203B41FA5}">
                      <a16:colId xmlns:a16="http://schemas.microsoft.com/office/drawing/2014/main" val="2772262166"/>
                    </a:ext>
                  </a:extLst>
                </a:gridCol>
                <a:gridCol w="645960">
                  <a:extLst>
                    <a:ext uri="{9D8B030D-6E8A-4147-A177-3AD203B41FA5}">
                      <a16:colId xmlns:a16="http://schemas.microsoft.com/office/drawing/2014/main" val="1015516474"/>
                    </a:ext>
                  </a:extLst>
                </a:gridCol>
                <a:gridCol w="645960">
                  <a:extLst>
                    <a:ext uri="{9D8B030D-6E8A-4147-A177-3AD203B41FA5}">
                      <a16:colId xmlns:a16="http://schemas.microsoft.com/office/drawing/2014/main" val="3567823979"/>
                    </a:ext>
                  </a:extLst>
                </a:gridCol>
              </a:tblGrid>
              <a:tr h="512606">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4045386680"/>
                  </a:ext>
                </a:extLst>
              </a:tr>
              <a:tr h="512606">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454509730"/>
                  </a:ext>
                </a:extLst>
              </a:tr>
              <a:tr h="512606">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553475966"/>
                  </a:ext>
                </a:extLst>
              </a:tr>
              <a:tr h="512606">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741379523"/>
                  </a:ext>
                </a:extLst>
              </a:tr>
            </a:tbl>
          </a:graphicData>
        </a:graphic>
      </p:graphicFrame>
      <p:sp>
        <p:nvSpPr>
          <p:cNvPr id="118" name="椭圆 117">
            <a:extLst>
              <a:ext uri="{FF2B5EF4-FFF2-40B4-BE49-F238E27FC236}">
                <a16:creationId xmlns:a16="http://schemas.microsoft.com/office/drawing/2014/main" id="{437BD160-2A09-5317-D6DB-B45D02F59977}"/>
              </a:ext>
            </a:extLst>
          </p:cNvPr>
          <p:cNvSpPr/>
          <p:nvPr/>
        </p:nvSpPr>
        <p:spPr>
          <a:xfrm>
            <a:off x="1144556" y="3813419"/>
            <a:ext cx="320040" cy="320040"/>
          </a:xfrm>
          <a:prstGeom prst="ellipse">
            <a:avLst/>
          </a:prstGeom>
          <a:solidFill>
            <a:schemeClr val="accent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6BA65442-755B-1EA7-4CC3-1C2A8BDE4724}"/>
              </a:ext>
            </a:extLst>
          </p:cNvPr>
          <p:cNvSpPr/>
          <p:nvPr/>
        </p:nvSpPr>
        <p:spPr>
          <a:xfrm>
            <a:off x="1774541" y="3813419"/>
            <a:ext cx="320040" cy="320040"/>
          </a:xfrm>
          <a:prstGeom prst="ellipse">
            <a:avLst/>
          </a:prstGeom>
          <a:solidFill>
            <a:schemeClr val="accent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BCE00B9C-D876-6615-ECCE-022D37870345}"/>
              </a:ext>
            </a:extLst>
          </p:cNvPr>
          <p:cNvSpPr/>
          <p:nvPr/>
        </p:nvSpPr>
        <p:spPr>
          <a:xfrm>
            <a:off x="2460220" y="3813419"/>
            <a:ext cx="320040" cy="320040"/>
          </a:xfrm>
          <a:prstGeom prst="ellipse">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CE7B4D8-8AF7-4FA2-BB57-C124D69EE309}"/>
              </a:ext>
            </a:extLst>
          </p:cNvPr>
          <p:cNvSpPr/>
          <p:nvPr/>
        </p:nvSpPr>
        <p:spPr>
          <a:xfrm>
            <a:off x="3096029" y="3813419"/>
            <a:ext cx="320040" cy="320040"/>
          </a:xfrm>
          <a:prstGeom prst="ellipse">
            <a:avLst/>
          </a:prstGeom>
          <a:solidFill>
            <a:schemeClr val="accent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1FCE3210-7685-5886-7092-0936DA04311A}"/>
              </a:ext>
            </a:extLst>
          </p:cNvPr>
          <p:cNvSpPr/>
          <p:nvPr/>
        </p:nvSpPr>
        <p:spPr>
          <a:xfrm>
            <a:off x="1144556" y="4321096"/>
            <a:ext cx="320040" cy="320040"/>
          </a:xfrm>
          <a:prstGeom prst="ellipse">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C6C5172D-40A2-CAA0-0033-FA97DE8B44E8}"/>
              </a:ext>
            </a:extLst>
          </p:cNvPr>
          <p:cNvSpPr/>
          <p:nvPr/>
        </p:nvSpPr>
        <p:spPr>
          <a:xfrm>
            <a:off x="1774541" y="4321096"/>
            <a:ext cx="320040" cy="320040"/>
          </a:xfrm>
          <a:prstGeom prst="ellipse">
            <a:avLst/>
          </a:prstGeom>
          <a:solidFill>
            <a:schemeClr val="accent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A2A5E8EE-9FA5-1265-D023-0F09B0FC050F}"/>
              </a:ext>
            </a:extLst>
          </p:cNvPr>
          <p:cNvSpPr/>
          <p:nvPr/>
        </p:nvSpPr>
        <p:spPr>
          <a:xfrm>
            <a:off x="2460220" y="4321096"/>
            <a:ext cx="320040" cy="320040"/>
          </a:xfrm>
          <a:prstGeom prst="ellipse">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BF35B69F-0DAF-B332-C80E-84DE305E1AAB}"/>
              </a:ext>
            </a:extLst>
          </p:cNvPr>
          <p:cNvSpPr/>
          <p:nvPr/>
        </p:nvSpPr>
        <p:spPr>
          <a:xfrm>
            <a:off x="3096029" y="4321096"/>
            <a:ext cx="320040" cy="320040"/>
          </a:xfrm>
          <a:prstGeom prst="ellipse">
            <a:avLst/>
          </a:prstGeom>
          <a:solidFill>
            <a:schemeClr val="accent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D5547B1E-4115-1C04-E836-99DC3B8DA2BD}"/>
              </a:ext>
            </a:extLst>
          </p:cNvPr>
          <p:cNvSpPr/>
          <p:nvPr/>
        </p:nvSpPr>
        <p:spPr>
          <a:xfrm>
            <a:off x="1144556" y="4872259"/>
            <a:ext cx="320040" cy="320040"/>
          </a:xfrm>
          <a:prstGeom prst="ellipse">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DDB25B46-E8EE-D496-E1B1-3E5F7794F499}"/>
              </a:ext>
            </a:extLst>
          </p:cNvPr>
          <p:cNvSpPr/>
          <p:nvPr/>
        </p:nvSpPr>
        <p:spPr>
          <a:xfrm>
            <a:off x="1774541" y="4872259"/>
            <a:ext cx="320040" cy="320040"/>
          </a:xfrm>
          <a:prstGeom prst="ellipse">
            <a:avLst/>
          </a:prstGeom>
          <a:solidFill>
            <a:schemeClr val="accent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6AD04C2B-A8C7-8C2D-9833-864B6740A6F9}"/>
              </a:ext>
            </a:extLst>
          </p:cNvPr>
          <p:cNvSpPr/>
          <p:nvPr/>
        </p:nvSpPr>
        <p:spPr>
          <a:xfrm>
            <a:off x="2460220" y="4872259"/>
            <a:ext cx="320040" cy="320040"/>
          </a:xfrm>
          <a:prstGeom prst="ellipse">
            <a:avLst/>
          </a:prstGeom>
          <a:solidFill>
            <a:schemeClr val="accent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80818450-4C49-27A4-37A1-59A888B63AF2}"/>
              </a:ext>
            </a:extLst>
          </p:cNvPr>
          <p:cNvSpPr/>
          <p:nvPr/>
        </p:nvSpPr>
        <p:spPr>
          <a:xfrm>
            <a:off x="3096029" y="4872259"/>
            <a:ext cx="320040" cy="320040"/>
          </a:xfrm>
          <a:prstGeom prst="ellipse">
            <a:avLst/>
          </a:prstGeom>
          <a:solidFill>
            <a:schemeClr val="accent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863B8B3D-8CC1-674A-7C3F-A6B3AEB2CD20}"/>
              </a:ext>
            </a:extLst>
          </p:cNvPr>
          <p:cNvSpPr/>
          <p:nvPr/>
        </p:nvSpPr>
        <p:spPr>
          <a:xfrm>
            <a:off x="1144556" y="5374649"/>
            <a:ext cx="320040" cy="320040"/>
          </a:xfrm>
          <a:prstGeom prst="ellipse">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FF2CD17E-2A3D-643D-2603-F66956C4CA8C}"/>
              </a:ext>
            </a:extLst>
          </p:cNvPr>
          <p:cNvSpPr/>
          <p:nvPr/>
        </p:nvSpPr>
        <p:spPr>
          <a:xfrm>
            <a:off x="1774541" y="5374649"/>
            <a:ext cx="320040" cy="320040"/>
          </a:xfrm>
          <a:prstGeom prst="ellipse">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EF1440E2-E505-ECB6-A8BD-8A710D363B3A}"/>
              </a:ext>
            </a:extLst>
          </p:cNvPr>
          <p:cNvSpPr/>
          <p:nvPr/>
        </p:nvSpPr>
        <p:spPr>
          <a:xfrm>
            <a:off x="2460220" y="5374649"/>
            <a:ext cx="320040" cy="320040"/>
          </a:xfrm>
          <a:prstGeom prst="ellipse">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38335688-08C0-DAF0-4BF4-697FE2BC2C10}"/>
              </a:ext>
            </a:extLst>
          </p:cNvPr>
          <p:cNvSpPr/>
          <p:nvPr/>
        </p:nvSpPr>
        <p:spPr>
          <a:xfrm>
            <a:off x="3096029" y="5374649"/>
            <a:ext cx="320040" cy="320040"/>
          </a:xfrm>
          <a:prstGeom prst="ellipse">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连接符 133">
            <a:extLst>
              <a:ext uri="{FF2B5EF4-FFF2-40B4-BE49-F238E27FC236}">
                <a16:creationId xmlns:a16="http://schemas.microsoft.com/office/drawing/2014/main" id="{0129A5E7-B32C-5C09-48AC-F9536AE04E85}"/>
              </a:ext>
            </a:extLst>
          </p:cNvPr>
          <p:cNvCxnSpPr>
            <a:stCxn id="118" idx="6"/>
            <a:endCxn id="119" idx="2"/>
          </p:cNvCxnSpPr>
          <p:nvPr/>
        </p:nvCxnSpPr>
        <p:spPr>
          <a:xfrm>
            <a:off x="1464596" y="3973439"/>
            <a:ext cx="309945" cy="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8E24A960-7517-B284-5278-9ED5B96CDD9E}"/>
              </a:ext>
            </a:extLst>
          </p:cNvPr>
          <p:cNvCxnSpPr>
            <a:stCxn id="122" idx="6"/>
            <a:endCxn id="123" idx="2"/>
          </p:cNvCxnSpPr>
          <p:nvPr/>
        </p:nvCxnSpPr>
        <p:spPr>
          <a:xfrm>
            <a:off x="1464596" y="4481116"/>
            <a:ext cx="309945" cy="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136" name="直接连接符 135">
            <a:extLst>
              <a:ext uri="{FF2B5EF4-FFF2-40B4-BE49-F238E27FC236}">
                <a16:creationId xmlns:a16="http://schemas.microsoft.com/office/drawing/2014/main" id="{59C019B1-C218-C78D-7A3B-8C3484D7D371}"/>
              </a:ext>
            </a:extLst>
          </p:cNvPr>
          <p:cNvCxnSpPr>
            <a:stCxn id="118" idx="4"/>
            <a:endCxn id="122" idx="0"/>
          </p:cNvCxnSpPr>
          <p:nvPr/>
        </p:nvCxnSpPr>
        <p:spPr>
          <a:xfrm>
            <a:off x="1304576" y="4133459"/>
            <a:ext cx="0" cy="18763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89670DC3-D043-9255-8604-E124FCD9EAD1}"/>
              </a:ext>
            </a:extLst>
          </p:cNvPr>
          <p:cNvCxnSpPr>
            <a:stCxn id="119" idx="4"/>
          </p:cNvCxnSpPr>
          <p:nvPr/>
        </p:nvCxnSpPr>
        <p:spPr>
          <a:xfrm>
            <a:off x="1934561" y="4133459"/>
            <a:ext cx="8094" cy="18763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981170B0-F766-5568-7B71-D28DA82E9281}"/>
              </a:ext>
            </a:extLst>
          </p:cNvPr>
          <p:cNvCxnSpPr>
            <a:stCxn id="122" idx="4"/>
            <a:endCxn id="126" idx="0"/>
          </p:cNvCxnSpPr>
          <p:nvPr/>
        </p:nvCxnSpPr>
        <p:spPr>
          <a:xfrm>
            <a:off x="1304576" y="4641136"/>
            <a:ext cx="0" cy="2311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841865B0-9A16-F670-0079-D99F626E47C1}"/>
              </a:ext>
            </a:extLst>
          </p:cNvPr>
          <p:cNvCxnSpPr>
            <a:endCxn id="130" idx="0"/>
          </p:cNvCxnSpPr>
          <p:nvPr/>
        </p:nvCxnSpPr>
        <p:spPr>
          <a:xfrm>
            <a:off x="1304576" y="5192299"/>
            <a:ext cx="0" cy="1823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44F076A7-BC61-063D-D2F6-62DEDFCBCE59}"/>
              </a:ext>
            </a:extLst>
          </p:cNvPr>
          <p:cNvCxnSpPr>
            <a:endCxn id="131" idx="2"/>
          </p:cNvCxnSpPr>
          <p:nvPr/>
        </p:nvCxnSpPr>
        <p:spPr>
          <a:xfrm>
            <a:off x="1464596" y="5534669"/>
            <a:ext cx="30994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244CBED3-2ECE-C18A-C408-352B7D17B80A}"/>
              </a:ext>
            </a:extLst>
          </p:cNvPr>
          <p:cNvCxnSpPr>
            <a:endCxn id="127" idx="2"/>
          </p:cNvCxnSpPr>
          <p:nvPr/>
        </p:nvCxnSpPr>
        <p:spPr>
          <a:xfrm>
            <a:off x="1509268" y="5032279"/>
            <a:ext cx="26527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35C66A31-5969-5B05-1D53-35DDB94D77EC}"/>
              </a:ext>
            </a:extLst>
          </p:cNvPr>
          <p:cNvCxnSpPr>
            <a:stCxn id="123" idx="4"/>
            <a:endCxn id="127" idx="0"/>
          </p:cNvCxnSpPr>
          <p:nvPr/>
        </p:nvCxnSpPr>
        <p:spPr>
          <a:xfrm>
            <a:off x="1934561" y="4641136"/>
            <a:ext cx="8094" cy="2311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81824030-196F-7A46-3015-74A93719C685}"/>
              </a:ext>
            </a:extLst>
          </p:cNvPr>
          <p:cNvCxnSpPr>
            <a:stCxn id="127" idx="4"/>
            <a:endCxn id="131" idx="0"/>
          </p:cNvCxnSpPr>
          <p:nvPr/>
        </p:nvCxnSpPr>
        <p:spPr>
          <a:xfrm>
            <a:off x="1934561" y="5192299"/>
            <a:ext cx="0" cy="1823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96C2B28E-1A1F-8BCB-F812-CEE5B4608789}"/>
              </a:ext>
            </a:extLst>
          </p:cNvPr>
          <p:cNvCxnSpPr>
            <a:stCxn id="119" idx="6"/>
            <a:endCxn id="120" idx="2"/>
          </p:cNvCxnSpPr>
          <p:nvPr/>
        </p:nvCxnSpPr>
        <p:spPr>
          <a:xfrm>
            <a:off x="2094581" y="3973439"/>
            <a:ext cx="36563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6616C601-5E07-3DD1-9279-C33DDABC5D07}"/>
              </a:ext>
            </a:extLst>
          </p:cNvPr>
          <p:cNvCxnSpPr>
            <a:cxnSpLocks/>
            <a:endCxn id="124" idx="2"/>
          </p:cNvCxnSpPr>
          <p:nvPr/>
        </p:nvCxnSpPr>
        <p:spPr>
          <a:xfrm>
            <a:off x="2094581" y="4481116"/>
            <a:ext cx="36563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F2C929C5-A556-2273-EA05-B76E6D8CE6BB}"/>
              </a:ext>
            </a:extLst>
          </p:cNvPr>
          <p:cNvCxnSpPr>
            <a:stCxn id="120" idx="4"/>
            <a:endCxn id="124" idx="0"/>
          </p:cNvCxnSpPr>
          <p:nvPr/>
        </p:nvCxnSpPr>
        <p:spPr>
          <a:xfrm>
            <a:off x="2620240" y="4133459"/>
            <a:ext cx="0" cy="18763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FA848261-7718-D8AC-E669-A30B20C70C0A}"/>
              </a:ext>
            </a:extLst>
          </p:cNvPr>
          <p:cNvCxnSpPr>
            <a:stCxn id="127" idx="6"/>
            <a:endCxn id="128" idx="2"/>
          </p:cNvCxnSpPr>
          <p:nvPr/>
        </p:nvCxnSpPr>
        <p:spPr>
          <a:xfrm>
            <a:off x="2094581" y="5032279"/>
            <a:ext cx="36563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CA206538-5320-2387-906A-CC3743DEC9EB}"/>
              </a:ext>
            </a:extLst>
          </p:cNvPr>
          <p:cNvCxnSpPr>
            <a:stCxn id="124" idx="4"/>
            <a:endCxn id="128" idx="0"/>
          </p:cNvCxnSpPr>
          <p:nvPr/>
        </p:nvCxnSpPr>
        <p:spPr>
          <a:xfrm>
            <a:off x="2620240" y="4641136"/>
            <a:ext cx="0" cy="2311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1D486C80-A915-9DBB-4699-1F8FFA4338AE}"/>
              </a:ext>
            </a:extLst>
          </p:cNvPr>
          <p:cNvCxnSpPr>
            <a:stCxn id="131" idx="6"/>
            <a:endCxn id="132" idx="2"/>
          </p:cNvCxnSpPr>
          <p:nvPr/>
        </p:nvCxnSpPr>
        <p:spPr>
          <a:xfrm>
            <a:off x="2094581" y="5534669"/>
            <a:ext cx="36563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1EB86871-D8B7-C565-49D1-F74BB4A07E08}"/>
              </a:ext>
            </a:extLst>
          </p:cNvPr>
          <p:cNvCxnSpPr>
            <a:stCxn id="128" idx="4"/>
            <a:endCxn id="132" idx="0"/>
          </p:cNvCxnSpPr>
          <p:nvPr/>
        </p:nvCxnSpPr>
        <p:spPr>
          <a:xfrm>
            <a:off x="2620240" y="5192299"/>
            <a:ext cx="0" cy="1823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F423ADAF-040F-0F8A-5E5C-D9203CA64873}"/>
              </a:ext>
            </a:extLst>
          </p:cNvPr>
          <p:cNvCxnSpPr>
            <a:cxnSpLocks/>
            <a:endCxn id="121" idx="2"/>
          </p:cNvCxnSpPr>
          <p:nvPr/>
        </p:nvCxnSpPr>
        <p:spPr>
          <a:xfrm>
            <a:off x="2780260" y="3973439"/>
            <a:ext cx="31576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D5A191CD-8AFA-73AD-BCE8-E89987A82E94}"/>
              </a:ext>
            </a:extLst>
          </p:cNvPr>
          <p:cNvCxnSpPr>
            <a:stCxn id="124" idx="6"/>
            <a:endCxn id="125" idx="2"/>
          </p:cNvCxnSpPr>
          <p:nvPr/>
        </p:nvCxnSpPr>
        <p:spPr>
          <a:xfrm>
            <a:off x="2780260" y="4481116"/>
            <a:ext cx="31576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FA514783-9E53-087A-2533-45CF5CEE6B5C}"/>
              </a:ext>
            </a:extLst>
          </p:cNvPr>
          <p:cNvCxnSpPr>
            <a:stCxn id="121" idx="4"/>
            <a:endCxn id="125" idx="0"/>
          </p:cNvCxnSpPr>
          <p:nvPr/>
        </p:nvCxnSpPr>
        <p:spPr>
          <a:xfrm>
            <a:off x="3256049" y="4133459"/>
            <a:ext cx="0" cy="18763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CFDF46C0-ECE3-DE6A-9F57-CA80F8CB4107}"/>
              </a:ext>
            </a:extLst>
          </p:cNvPr>
          <p:cNvCxnSpPr>
            <a:stCxn id="128" idx="6"/>
            <a:endCxn id="129" idx="2"/>
          </p:cNvCxnSpPr>
          <p:nvPr/>
        </p:nvCxnSpPr>
        <p:spPr>
          <a:xfrm>
            <a:off x="2780260" y="5032279"/>
            <a:ext cx="31576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A8D0B11D-67EE-A6DD-BED2-437A89A54BC6}"/>
              </a:ext>
            </a:extLst>
          </p:cNvPr>
          <p:cNvCxnSpPr>
            <a:stCxn id="125" idx="4"/>
            <a:endCxn id="129" idx="0"/>
          </p:cNvCxnSpPr>
          <p:nvPr/>
        </p:nvCxnSpPr>
        <p:spPr>
          <a:xfrm>
            <a:off x="3256049" y="4641136"/>
            <a:ext cx="0" cy="2311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416A3565-03AB-49C0-62D8-15C95FB69EB9}"/>
              </a:ext>
            </a:extLst>
          </p:cNvPr>
          <p:cNvCxnSpPr>
            <a:stCxn id="132" idx="6"/>
            <a:endCxn id="133" idx="2"/>
          </p:cNvCxnSpPr>
          <p:nvPr/>
        </p:nvCxnSpPr>
        <p:spPr>
          <a:xfrm>
            <a:off x="2780260" y="5534669"/>
            <a:ext cx="31576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7EB7A6D1-21AE-3BC4-5CAA-625E277A4985}"/>
              </a:ext>
            </a:extLst>
          </p:cNvPr>
          <p:cNvCxnSpPr>
            <a:endCxn id="133" idx="0"/>
          </p:cNvCxnSpPr>
          <p:nvPr/>
        </p:nvCxnSpPr>
        <p:spPr>
          <a:xfrm>
            <a:off x="3256049" y="5192299"/>
            <a:ext cx="0" cy="18235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文本框 161">
                <a:extLst>
                  <a:ext uri="{FF2B5EF4-FFF2-40B4-BE49-F238E27FC236}">
                    <a16:creationId xmlns:a16="http://schemas.microsoft.com/office/drawing/2014/main" id="{4170681F-187C-B9EE-00C1-34FCCE0753D0}"/>
                  </a:ext>
                </a:extLst>
              </p:cNvPr>
              <p:cNvSpPr txBox="1"/>
              <p:nvPr/>
            </p:nvSpPr>
            <p:spPr>
              <a:xfrm>
                <a:off x="3887058" y="1145830"/>
                <a:ext cx="4572000" cy="7750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𝑣</m:t>
                              </m:r>
                            </m:e>
                          </m:acc>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𝑟</m:t>
                              </m:r>
                            </m:e>
                            <m:sub>
                              <m:r>
                                <a:rPr lang="zh-CN" altLang="en-US" i="1">
                                  <a:latin typeface="Cambria Math" panose="02040503050406030204" pitchFamily="18" charset="0"/>
                                </a:rPr>
                                <m:t>𝑚</m:t>
                              </m:r>
                            </m:sub>
                          </m:sSub>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𝑠</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𝑆</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𝑟</m:t>
                                      </m:r>
                                    </m:e>
                                    <m:sub>
                                      <m:r>
                                        <a:rPr lang="zh-CN" altLang="en-US" i="1">
                                          <a:latin typeface="Cambria Math" panose="02040503050406030204" pitchFamily="18" charset="0"/>
                                        </a:rPr>
                                        <m:t>𝑚</m:t>
                                      </m:r>
                                    </m:sub>
                                  </m:sSub>
                                </m:sub>
                              </m:sSub>
                            </m:sub>
                            <m:sup/>
                            <m:e>
                              <m:r>
                                <a:rPr lang="zh-CN" altLang="en-US" i="0">
                                  <a:latin typeface="Cambria Math" panose="02040503050406030204" pitchFamily="18" charset="0"/>
                                </a:rPr>
                                <m:t> </m:t>
                              </m:r>
                            </m:e>
                          </m:nary>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𝑣</m:t>
                          </m:r>
                        </m:num>
                        <m:den>
                          <m:r>
                            <a:rPr lang="zh-CN" altLang="en-US" i="0">
                              <a:latin typeface="Cambria Math" panose="02040503050406030204" pitchFamily="18" charset="0"/>
                            </a:rPr>
                            <m:t>#</m:t>
                          </m:r>
                          <m:d>
                            <m:dPr>
                              <m:begChr m:val="|"/>
                              <m:endChr m:val="|"/>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𝑆</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𝑟</m:t>
                                      </m:r>
                                    </m:e>
                                    <m:sub>
                                      <m:r>
                                        <a:rPr lang="zh-CN" altLang="en-US" i="1">
                                          <a:latin typeface="Cambria Math" panose="02040503050406030204" pitchFamily="18" charset="0"/>
                                        </a:rPr>
                                        <m:t>𝑚</m:t>
                                      </m:r>
                                    </m:sub>
                                  </m:sSub>
                                </m:sub>
                              </m:sSub>
                            </m:e>
                          </m:d>
                        </m:den>
                      </m:f>
                    </m:oMath>
                  </m:oMathPara>
                </a14:m>
                <a:endParaRPr lang="en-US" altLang="zh-CN" dirty="0"/>
              </a:p>
            </p:txBody>
          </p:sp>
        </mc:Choice>
        <mc:Fallback xmlns="">
          <p:sp>
            <p:nvSpPr>
              <p:cNvPr id="162" name="文本框 161">
                <a:extLst>
                  <a:ext uri="{FF2B5EF4-FFF2-40B4-BE49-F238E27FC236}">
                    <a16:creationId xmlns:a16="http://schemas.microsoft.com/office/drawing/2014/main" id="{4170681F-187C-B9EE-00C1-34FCCE0753D0}"/>
                  </a:ext>
                </a:extLst>
              </p:cNvPr>
              <p:cNvSpPr txBox="1">
                <a:spLocks noRot="1" noChangeAspect="1" noMove="1" noResize="1" noEditPoints="1" noAdjustHandles="1" noChangeArrowheads="1" noChangeShapeType="1" noTextEdit="1"/>
              </p:cNvSpPr>
              <p:nvPr/>
            </p:nvSpPr>
            <p:spPr>
              <a:xfrm>
                <a:off x="3887058" y="1145830"/>
                <a:ext cx="4572000" cy="7750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4" name="文本框 163">
                <a:extLst>
                  <a:ext uri="{FF2B5EF4-FFF2-40B4-BE49-F238E27FC236}">
                    <a16:creationId xmlns:a16="http://schemas.microsoft.com/office/drawing/2014/main" id="{DD2476DA-678E-267D-E14F-36DB6BBADF53}"/>
                  </a:ext>
                </a:extLst>
              </p:cNvPr>
              <p:cNvSpPr txBox="1"/>
              <p:nvPr/>
            </p:nvSpPr>
            <p:spPr>
              <a:xfrm>
                <a:off x="3845795" y="2127284"/>
                <a:ext cx="4572000" cy="7298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i="1" smtClean="0">
                              <a:latin typeface="Cambria Math" panose="02040503050406030204" pitchFamily="18" charset="0"/>
                            </a:rPr>
                            <m:t>w</m:t>
                          </m:r>
                        </m:e>
                        <m:sub>
                          <m:r>
                            <a:rPr lang="en-US" altLang="zh-CN" b="0" i="1" smtClean="0">
                              <a:latin typeface="Cambria Math" panose="02040503050406030204" pitchFamily="18" charset="0"/>
                            </a:rPr>
                            <m:t>𝑚𝑛</m:t>
                          </m:r>
                        </m:sub>
                      </m:sSub>
                      <m:r>
                        <a:rPr lang="en-US" altLang="zh-CN" b="0" i="0" smtClean="0">
                          <a:latin typeface="Cambria Math" panose="02040503050406030204" pitchFamily="18" charset="0"/>
                        </a:rPr>
                        <m:t>=</m:t>
                      </m:r>
                      <m:r>
                        <m:rPr>
                          <m:sty m:val="p"/>
                        </m:rPr>
                        <a:rPr lang="zh-CN" altLang="en-US" smtClean="0">
                          <a:latin typeface="Cambria Math" panose="02040503050406030204" pitchFamily="18" charset="0"/>
                        </a:rPr>
                        <m:t>s</m:t>
                      </m:r>
                      <m:r>
                        <m:rPr>
                          <m:sty m:val="p"/>
                        </m:rPr>
                        <a:rPr lang="zh-CN" altLang="en-US" i="0">
                          <a:latin typeface="Cambria Math" panose="02040503050406030204" pitchFamily="18" charset="0"/>
                        </a:rPr>
                        <m:t>i</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m:t>
                          </m:r>
                        </m:fName>
                        <m:e>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𝑟</m:t>
                                  </m:r>
                                </m:e>
                                <m:sub>
                                  <m:r>
                                    <a:rPr lang="zh-CN" altLang="en-US" i="1">
                                      <a:latin typeface="Cambria Math" panose="02040503050406030204" pitchFamily="18" charset="0"/>
                                    </a:rPr>
                                    <m:t>𝑚</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𝑟</m:t>
                                  </m:r>
                                </m:e>
                                <m:sub>
                                  <m:r>
                                    <a:rPr lang="zh-CN" altLang="en-US" i="1">
                                      <a:latin typeface="Cambria Math" panose="02040503050406030204" pitchFamily="18" charset="0"/>
                                    </a:rPr>
                                    <m:t>𝑛</m:t>
                                  </m:r>
                                </m:sub>
                              </m:sSub>
                            </m:e>
                          </m:d>
                        </m:e>
                      </m:func>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sSub>
                            <m:sSubPr>
                              <m:ctrlPr>
                                <a:rPr lang="zh-CN" altLang="en-US" i="1">
                                  <a:solidFill>
                                    <a:srgbClr val="836967"/>
                                  </a:solidFill>
                                  <a:latin typeface="Cambria Math" panose="02040503050406030204" pitchFamily="18" charset="0"/>
                                </a:rPr>
                              </m:ctrlPr>
                            </m:sSubPr>
                            <m:e>
                              <m:d>
                                <m:dPr>
                                  <m:begChr m:val=""/>
                                  <m:endChr m:val=""/>
                                  <m:ctrlPr>
                                    <a:rPr lang="zh-CN" altLang="en-US" i="1">
                                      <a:solidFill>
                                        <a:srgbClr val="836967"/>
                                      </a:solidFill>
                                      <a:latin typeface="Cambria Math" panose="02040503050406030204" pitchFamily="18" charset="0"/>
                                    </a:rPr>
                                  </m:ctrlPr>
                                </m:dPr>
                                <m:e>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𝑣</m:t>
                                          </m:r>
                                        </m:e>
                                      </m:acc>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𝑟</m:t>
                                          </m:r>
                                        </m:e>
                                        <m:sub>
                                          <m:r>
                                            <a:rPr lang="zh-CN" altLang="en-US" i="1">
                                              <a:latin typeface="Cambria Math" panose="02040503050406030204" pitchFamily="18" charset="0"/>
                                            </a:rPr>
                                            <m:t>𝑚</m:t>
                                          </m:r>
                                        </m:sub>
                                      </m:sSub>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𝑣</m:t>
                                          </m:r>
                                        </m:e>
                                      </m:acc>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𝑟</m:t>
                                          </m:r>
                                        </m:e>
                                        <m:sub>
                                          <m:r>
                                            <a:rPr lang="zh-CN" altLang="en-US" i="1">
                                              <a:latin typeface="Cambria Math" panose="02040503050406030204" pitchFamily="18" charset="0"/>
                                            </a:rPr>
                                            <m:t>𝑛</m:t>
                                          </m:r>
                                        </m:sub>
                                      </m:sSub>
                                    </m:sub>
                                  </m:sSub>
                                  <m:r>
                                    <a:rPr lang="zh-CN" altLang="en-US" i="0">
                                      <a:latin typeface="Cambria Math" panose="02040503050406030204" pitchFamily="18" charset="0"/>
                                    </a:rPr>
                                    <m:t>∥</m:t>
                                  </m:r>
                                </m:e>
                              </m:d>
                            </m:e>
                            <m:sub>
                              <m:r>
                                <a:rPr lang="zh-CN" altLang="en-US" i="0">
                                  <a:latin typeface="Cambria Math" panose="02040503050406030204" pitchFamily="18" charset="0"/>
                                </a:rPr>
                                <m:t>2</m:t>
                              </m:r>
                            </m:sub>
                          </m:sSub>
                        </m:den>
                      </m:f>
                    </m:oMath>
                  </m:oMathPara>
                </a14:m>
                <a:endParaRPr lang="zh-CN" altLang="en-US" dirty="0"/>
              </a:p>
            </p:txBody>
          </p:sp>
        </mc:Choice>
        <mc:Fallback xmlns="">
          <p:sp>
            <p:nvSpPr>
              <p:cNvPr id="164" name="文本框 163">
                <a:extLst>
                  <a:ext uri="{FF2B5EF4-FFF2-40B4-BE49-F238E27FC236}">
                    <a16:creationId xmlns:a16="http://schemas.microsoft.com/office/drawing/2014/main" id="{DD2476DA-678E-267D-E14F-36DB6BBADF53}"/>
                  </a:ext>
                </a:extLst>
              </p:cNvPr>
              <p:cNvSpPr txBox="1">
                <a:spLocks noRot="1" noChangeAspect="1" noMove="1" noResize="1" noEditPoints="1" noAdjustHandles="1" noChangeArrowheads="1" noChangeShapeType="1" noTextEdit="1"/>
              </p:cNvSpPr>
              <p:nvPr/>
            </p:nvSpPr>
            <p:spPr>
              <a:xfrm>
                <a:off x="3845795" y="2127284"/>
                <a:ext cx="4572000" cy="729880"/>
              </a:xfrm>
              <a:prstGeom prst="rect">
                <a:avLst/>
              </a:prstGeom>
              <a:blipFill>
                <a:blip r:embed="rId5"/>
                <a:stretch>
                  <a:fillRect/>
                </a:stretch>
              </a:blipFill>
            </p:spPr>
            <p:txBody>
              <a:bodyPr/>
              <a:lstStyle/>
              <a:p>
                <a:r>
                  <a:rPr lang="zh-CN" altLang="en-US">
                    <a:noFill/>
                  </a:rPr>
                  <a:t> </a:t>
                </a:r>
              </a:p>
            </p:txBody>
          </p:sp>
        </mc:Fallback>
      </mc:AlternateContent>
      <p:sp>
        <p:nvSpPr>
          <p:cNvPr id="166" name="文本框 165">
            <a:extLst>
              <a:ext uri="{FF2B5EF4-FFF2-40B4-BE49-F238E27FC236}">
                <a16:creationId xmlns:a16="http://schemas.microsoft.com/office/drawing/2014/main" id="{E6B8B3A2-A677-BF1E-28F0-7500A511B2EC}"/>
              </a:ext>
            </a:extLst>
          </p:cNvPr>
          <p:cNvSpPr txBox="1"/>
          <p:nvPr/>
        </p:nvSpPr>
        <p:spPr>
          <a:xfrm>
            <a:off x="251440" y="1932137"/>
            <a:ext cx="1025294" cy="400110"/>
          </a:xfrm>
          <a:prstGeom prst="rect">
            <a:avLst/>
          </a:prstGeom>
          <a:noFill/>
        </p:spPr>
        <p:txBody>
          <a:bodyPr wrap="square">
            <a:spAutoFit/>
          </a:bodyPr>
          <a:lstStyle/>
          <a:p>
            <a:r>
              <a:rPr lang="zh-CN" altLang="en-US" sz="2000" b="1" dirty="0"/>
              <a:t>建图</a:t>
            </a:r>
          </a:p>
        </p:txBody>
      </p:sp>
      <p:sp>
        <p:nvSpPr>
          <p:cNvPr id="167" name="文本框 166">
            <a:extLst>
              <a:ext uri="{FF2B5EF4-FFF2-40B4-BE49-F238E27FC236}">
                <a16:creationId xmlns:a16="http://schemas.microsoft.com/office/drawing/2014/main" id="{F59D3456-7A5E-9B2A-6581-DA6786B62390}"/>
              </a:ext>
            </a:extLst>
          </p:cNvPr>
          <p:cNvSpPr txBox="1"/>
          <p:nvPr/>
        </p:nvSpPr>
        <p:spPr>
          <a:xfrm>
            <a:off x="288454" y="4525754"/>
            <a:ext cx="1025294" cy="400110"/>
          </a:xfrm>
          <a:prstGeom prst="rect">
            <a:avLst/>
          </a:prstGeom>
          <a:noFill/>
        </p:spPr>
        <p:txBody>
          <a:bodyPr wrap="square">
            <a:spAutoFit/>
          </a:bodyPr>
          <a:lstStyle/>
          <a:p>
            <a:r>
              <a:rPr lang="zh-CN" altLang="en-US" sz="2000" b="1" dirty="0"/>
              <a:t>嵌入</a:t>
            </a:r>
          </a:p>
        </p:txBody>
      </p:sp>
      <p:sp>
        <p:nvSpPr>
          <p:cNvPr id="168" name="箭头: 右 167">
            <a:extLst>
              <a:ext uri="{FF2B5EF4-FFF2-40B4-BE49-F238E27FC236}">
                <a16:creationId xmlns:a16="http://schemas.microsoft.com/office/drawing/2014/main" id="{652F82A0-22EE-7814-4861-1F9700090F45}"/>
              </a:ext>
            </a:extLst>
          </p:cNvPr>
          <p:cNvSpPr/>
          <p:nvPr/>
        </p:nvSpPr>
        <p:spPr>
          <a:xfrm>
            <a:off x="3677480" y="4641136"/>
            <a:ext cx="374397" cy="19418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C5B31E0D-F9C3-73A6-EB25-171BE5F6C507}"/>
              </a:ext>
            </a:extLst>
          </p:cNvPr>
          <p:cNvSpPr/>
          <p:nvPr/>
        </p:nvSpPr>
        <p:spPr>
          <a:xfrm>
            <a:off x="4089514" y="3937343"/>
            <a:ext cx="320040" cy="320040"/>
          </a:xfrm>
          <a:prstGeom prst="ellipse">
            <a:avLst/>
          </a:prstGeom>
          <a:solidFill>
            <a:schemeClr val="accent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42757F68-0009-7159-7005-EC56C65D21A4}"/>
              </a:ext>
            </a:extLst>
          </p:cNvPr>
          <p:cNvSpPr/>
          <p:nvPr/>
        </p:nvSpPr>
        <p:spPr>
          <a:xfrm>
            <a:off x="4616620" y="3937343"/>
            <a:ext cx="320040" cy="320040"/>
          </a:xfrm>
          <a:prstGeom prst="ellipse">
            <a:avLst/>
          </a:prstGeom>
          <a:solidFill>
            <a:schemeClr val="accent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2" name="直接连接符 171">
            <a:extLst>
              <a:ext uri="{FF2B5EF4-FFF2-40B4-BE49-F238E27FC236}">
                <a16:creationId xmlns:a16="http://schemas.microsoft.com/office/drawing/2014/main" id="{979A8207-F053-C9AF-7DEB-23E6C1A71BC1}"/>
              </a:ext>
            </a:extLst>
          </p:cNvPr>
          <p:cNvCxnSpPr>
            <a:stCxn id="169" idx="6"/>
            <a:endCxn id="170" idx="2"/>
          </p:cNvCxnSpPr>
          <p:nvPr/>
        </p:nvCxnSpPr>
        <p:spPr>
          <a:xfrm>
            <a:off x="4409554" y="4097363"/>
            <a:ext cx="207066" cy="0"/>
          </a:xfrm>
          <a:prstGeom prst="line">
            <a:avLst/>
          </a:prstGeom>
        </p:spPr>
        <p:style>
          <a:lnRef idx="1">
            <a:schemeClr val="accent1"/>
          </a:lnRef>
          <a:fillRef idx="0">
            <a:schemeClr val="accent1"/>
          </a:fillRef>
          <a:effectRef idx="0">
            <a:schemeClr val="accent1"/>
          </a:effectRef>
          <a:fontRef idx="minor">
            <a:schemeClr val="tx1"/>
          </a:fontRef>
        </p:style>
      </p:cxnSp>
      <p:sp>
        <p:nvSpPr>
          <p:cNvPr id="173" name="文本框 172">
            <a:extLst>
              <a:ext uri="{FF2B5EF4-FFF2-40B4-BE49-F238E27FC236}">
                <a16:creationId xmlns:a16="http://schemas.microsoft.com/office/drawing/2014/main" id="{0BEC91E6-53A7-F7F7-F2BB-01D0E8CBE74D}"/>
              </a:ext>
            </a:extLst>
          </p:cNvPr>
          <p:cNvSpPr txBox="1"/>
          <p:nvPr/>
        </p:nvSpPr>
        <p:spPr>
          <a:xfrm>
            <a:off x="4904532" y="3860653"/>
            <a:ext cx="516488" cy="369332"/>
          </a:xfrm>
          <a:prstGeom prst="rect">
            <a:avLst/>
          </a:prstGeom>
          <a:noFill/>
        </p:spPr>
        <p:txBody>
          <a:bodyPr wrap="none" rtlCol="0">
            <a:spAutoFit/>
          </a:bodyPr>
          <a:lstStyle/>
          <a:p>
            <a:r>
              <a:rPr lang="en-US" altLang="zh-CN" b="1" dirty="0"/>
              <a:t>……</a:t>
            </a:r>
            <a:endParaRPr lang="zh-CN" altLang="en-US" b="1" dirty="0"/>
          </a:p>
        </p:txBody>
      </p:sp>
      <p:sp>
        <p:nvSpPr>
          <p:cNvPr id="174" name="椭圆 173">
            <a:extLst>
              <a:ext uri="{FF2B5EF4-FFF2-40B4-BE49-F238E27FC236}">
                <a16:creationId xmlns:a16="http://schemas.microsoft.com/office/drawing/2014/main" id="{207681CE-8924-C721-3A79-C0859E6561C3}"/>
              </a:ext>
            </a:extLst>
          </p:cNvPr>
          <p:cNvSpPr/>
          <p:nvPr/>
        </p:nvSpPr>
        <p:spPr>
          <a:xfrm>
            <a:off x="5412588" y="3937343"/>
            <a:ext cx="320040" cy="320040"/>
          </a:xfrm>
          <a:prstGeom prst="ellipse">
            <a:avLst/>
          </a:prstGeom>
          <a:solidFill>
            <a:schemeClr val="accent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a:extLst>
              <a:ext uri="{FF2B5EF4-FFF2-40B4-BE49-F238E27FC236}">
                <a16:creationId xmlns:a16="http://schemas.microsoft.com/office/drawing/2014/main" id="{1AF25E3A-355A-5835-E86D-3FDC8A3B3375}"/>
              </a:ext>
            </a:extLst>
          </p:cNvPr>
          <p:cNvSpPr/>
          <p:nvPr/>
        </p:nvSpPr>
        <p:spPr>
          <a:xfrm>
            <a:off x="5939694" y="3937343"/>
            <a:ext cx="320040" cy="320040"/>
          </a:xfrm>
          <a:prstGeom prst="ellipse">
            <a:avLst/>
          </a:prstGeom>
          <a:solidFill>
            <a:schemeClr val="accent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6" name="直接连接符 175">
            <a:extLst>
              <a:ext uri="{FF2B5EF4-FFF2-40B4-BE49-F238E27FC236}">
                <a16:creationId xmlns:a16="http://schemas.microsoft.com/office/drawing/2014/main" id="{C10B703C-05C2-2E01-0DC3-7A3F76091412}"/>
              </a:ext>
            </a:extLst>
          </p:cNvPr>
          <p:cNvCxnSpPr>
            <a:stCxn id="174" idx="6"/>
            <a:endCxn id="175" idx="2"/>
          </p:cNvCxnSpPr>
          <p:nvPr/>
        </p:nvCxnSpPr>
        <p:spPr>
          <a:xfrm>
            <a:off x="5732628" y="4097363"/>
            <a:ext cx="207066" cy="0"/>
          </a:xfrm>
          <a:prstGeom prst="line">
            <a:avLst/>
          </a:prstGeom>
        </p:spPr>
        <p:style>
          <a:lnRef idx="1">
            <a:schemeClr val="accent1"/>
          </a:lnRef>
          <a:fillRef idx="0">
            <a:schemeClr val="accent1"/>
          </a:fillRef>
          <a:effectRef idx="0">
            <a:schemeClr val="accent1"/>
          </a:effectRef>
          <a:fontRef idx="minor">
            <a:schemeClr val="tx1"/>
          </a:fontRef>
        </p:style>
      </p:cxnSp>
      <p:sp>
        <p:nvSpPr>
          <p:cNvPr id="177" name="椭圆 176">
            <a:extLst>
              <a:ext uri="{FF2B5EF4-FFF2-40B4-BE49-F238E27FC236}">
                <a16:creationId xmlns:a16="http://schemas.microsoft.com/office/drawing/2014/main" id="{E2940F4E-94D1-921C-01E4-0D55C60B3ABA}"/>
              </a:ext>
            </a:extLst>
          </p:cNvPr>
          <p:cNvSpPr/>
          <p:nvPr/>
        </p:nvSpPr>
        <p:spPr>
          <a:xfrm>
            <a:off x="4089514" y="4390005"/>
            <a:ext cx="320040" cy="320040"/>
          </a:xfrm>
          <a:prstGeom prst="ellipse">
            <a:avLst/>
          </a:prstGeom>
          <a:solidFill>
            <a:schemeClr val="accent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a:extLst>
              <a:ext uri="{FF2B5EF4-FFF2-40B4-BE49-F238E27FC236}">
                <a16:creationId xmlns:a16="http://schemas.microsoft.com/office/drawing/2014/main" id="{05CF52AC-7390-AF59-3DE5-36E7D7FF6AB1}"/>
              </a:ext>
            </a:extLst>
          </p:cNvPr>
          <p:cNvSpPr/>
          <p:nvPr/>
        </p:nvSpPr>
        <p:spPr>
          <a:xfrm>
            <a:off x="4616620" y="4390005"/>
            <a:ext cx="320040" cy="320040"/>
          </a:xfrm>
          <a:prstGeom prst="ellipse">
            <a:avLst/>
          </a:prstGeom>
          <a:solidFill>
            <a:schemeClr val="accent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9" name="直接连接符 178">
            <a:extLst>
              <a:ext uri="{FF2B5EF4-FFF2-40B4-BE49-F238E27FC236}">
                <a16:creationId xmlns:a16="http://schemas.microsoft.com/office/drawing/2014/main" id="{1B8F09D4-7A1B-53CB-21D9-2C4F4228DBB2}"/>
              </a:ext>
            </a:extLst>
          </p:cNvPr>
          <p:cNvCxnSpPr>
            <a:stCxn id="177" idx="6"/>
            <a:endCxn id="178" idx="2"/>
          </p:cNvCxnSpPr>
          <p:nvPr/>
        </p:nvCxnSpPr>
        <p:spPr>
          <a:xfrm>
            <a:off x="4409554" y="4550025"/>
            <a:ext cx="207066" cy="0"/>
          </a:xfrm>
          <a:prstGeom prst="line">
            <a:avLst/>
          </a:prstGeom>
        </p:spPr>
        <p:style>
          <a:lnRef idx="1">
            <a:schemeClr val="accent1"/>
          </a:lnRef>
          <a:fillRef idx="0">
            <a:schemeClr val="accent1"/>
          </a:fillRef>
          <a:effectRef idx="0">
            <a:schemeClr val="accent1"/>
          </a:effectRef>
          <a:fontRef idx="minor">
            <a:schemeClr val="tx1"/>
          </a:fontRef>
        </p:style>
      </p:cxnSp>
      <p:sp>
        <p:nvSpPr>
          <p:cNvPr id="180" name="文本框 179">
            <a:extLst>
              <a:ext uri="{FF2B5EF4-FFF2-40B4-BE49-F238E27FC236}">
                <a16:creationId xmlns:a16="http://schemas.microsoft.com/office/drawing/2014/main" id="{98CAC6DA-272F-D953-39AE-AED3A6AAF859}"/>
              </a:ext>
            </a:extLst>
          </p:cNvPr>
          <p:cNvSpPr txBox="1"/>
          <p:nvPr/>
        </p:nvSpPr>
        <p:spPr>
          <a:xfrm>
            <a:off x="4904532" y="4313315"/>
            <a:ext cx="516488" cy="369332"/>
          </a:xfrm>
          <a:prstGeom prst="rect">
            <a:avLst/>
          </a:prstGeom>
          <a:noFill/>
        </p:spPr>
        <p:txBody>
          <a:bodyPr wrap="none" rtlCol="0">
            <a:spAutoFit/>
          </a:bodyPr>
          <a:lstStyle/>
          <a:p>
            <a:r>
              <a:rPr lang="en-US" altLang="zh-CN" b="1" dirty="0"/>
              <a:t>……</a:t>
            </a:r>
            <a:endParaRPr lang="zh-CN" altLang="en-US" b="1" dirty="0"/>
          </a:p>
        </p:txBody>
      </p:sp>
      <p:sp>
        <p:nvSpPr>
          <p:cNvPr id="181" name="椭圆 180">
            <a:extLst>
              <a:ext uri="{FF2B5EF4-FFF2-40B4-BE49-F238E27FC236}">
                <a16:creationId xmlns:a16="http://schemas.microsoft.com/office/drawing/2014/main" id="{853A0273-1AC5-5D04-B125-5BB5934063E1}"/>
              </a:ext>
            </a:extLst>
          </p:cNvPr>
          <p:cNvSpPr/>
          <p:nvPr/>
        </p:nvSpPr>
        <p:spPr>
          <a:xfrm>
            <a:off x="5412588" y="4390005"/>
            <a:ext cx="320040" cy="320040"/>
          </a:xfrm>
          <a:prstGeom prst="ellipse">
            <a:avLst/>
          </a:prstGeom>
          <a:solidFill>
            <a:schemeClr val="accent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a:extLst>
              <a:ext uri="{FF2B5EF4-FFF2-40B4-BE49-F238E27FC236}">
                <a16:creationId xmlns:a16="http://schemas.microsoft.com/office/drawing/2014/main" id="{7AD01833-5265-708F-677C-8DB94845B689}"/>
              </a:ext>
            </a:extLst>
          </p:cNvPr>
          <p:cNvSpPr/>
          <p:nvPr/>
        </p:nvSpPr>
        <p:spPr>
          <a:xfrm>
            <a:off x="5939694" y="4390005"/>
            <a:ext cx="320040" cy="320040"/>
          </a:xfrm>
          <a:prstGeom prst="ellipse">
            <a:avLst/>
          </a:prstGeom>
          <a:solidFill>
            <a:schemeClr val="accent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连接符 182">
            <a:extLst>
              <a:ext uri="{FF2B5EF4-FFF2-40B4-BE49-F238E27FC236}">
                <a16:creationId xmlns:a16="http://schemas.microsoft.com/office/drawing/2014/main" id="{D43B5A29-F2BF-6937-F09A-E1DF211C1209}"/>
              </a:ext>
            </a:extLst>
          </p:cNvPr>
          <p:cNvCxnSpPr>
            <a:stCxn id="181" idx="6"/>
            <a:endCxn id="182" idx="2"/>
          </p:cNvCxnSpPr>
          <p:nvPr/>
        </p:nvCxnSpPr>
        <p:spPr>
          <a:xfrm>
            <a:off x="5732628" y="4550025"/>
            <a:ext cx="207066" cy="0"/>
          </a:xfrm>
          <a:prstGeom prst="line">
            <a:avLst/>
          </a:prstGeom>
        </p:spPr>
        <p:style>
          <a:lnRef idx="1">
            <a:schemeClr val="accent1"/>
          </a:lnRef>
          <a:fillRef idx="0">
            <a:schemeClr val="accent1"/>
          </a:fillRef>
          <a:effectRef idx="0">
            <a:schemeClr val="accent1"/>
          </a:effectRef>
          <a:fontRef idx="minor">
            <a:schemeClr val="tx1"/>
          </a:fontRef>
        </p:style>
      </p:cxnSp>
      <p:sp>
        <p:nvSpPr>
          <p:cNvPr id="184" name="椭圆 183">
            <a:extLst>
              <a:ext uri="{FF2B5EF4-FFF2-40B4-BE49-F238E27FC236}">
                <a16:creationId xmlns:a16="http://schemas.microsoft.com/office/drawing/2014/main" id="{32616E9A-5316-F9DD-5A93-19937C241130}"/>
              </a:ext>
            </a:extLst>
          </p:cNvPr>
          <p:cNvSpPr/>
          <p:nvPr/>
        </p:nvSpPr>
        <p:spPr>
          <a:xfrm>
            <a:off x="4103662" y="5150144"/>
            <a:ext cx="320040" cy="320040"/>
          </a:xfrm>
          <a:prstGeom prst="ellipse">
            <a:avLst/>
          </a:prstGeom>
          <a:solidFill>
            <a:schemeClr val="accent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a:extLst>
              <a:ext uri="{FF2B5EF4-FFF2-40B4-BE49-F238E27FC236}">
                <a16:creationId xmlns:a16="http://schemas.microsoft.com/office/drawing/2014/main" id="{1F385423-2A80-1403-7EA7-737DD15E497F}"/>
              </a:ext>
            </a:extLst>
          </p:cNvPr>
          <p:cNvSpPr/>
          <p:nvPr/>
        </p:nvSpPr>
        <p:spPr>
          <a:xfrm>
            <a:off x="4630768" y="5150144"/>
            <a:ext cx="320040" cy="320040"/>
          </a:xfrm>
          <a:prstGeom prst="ellipse">
            <a:avLst/>
          </a:prstGeom>
          <a:solidFill>
            <a:schemeClr val="accent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6" name="直接连接符 185">
            <a:extLst>
              <a:ext uri="{FF2B5EF4-FFF2-40B4-BE49-F238E27FC236}">
                <a16:creationId xmlns:a16="http://schemas.microsoft.com/office/drawing/2014/main" id="{98560B03-D100-3DB6-7E68-EDFBC13693AC}"/>
              </a:ext>
            </a:extLst>
          </p:cNvPr>
          <p:cNvCxnSpPr>
            <a:stCxn id="184" idx="6"/>
            <a:endCxn id="185" idx="2"/>
          </p:cNvCxnSpPr>
          <p:nvPr/>
        </p:nvCxnSpPr>
        <p:spPr>
          <a:xfrm>
            <a:off x="4423702" y="5310164"/>
            <a:ext cx="207066" cy="0"/>
          </a:xfrm>
          <a:prstGeom prst="line">
            <a:avLst/>
          </a:prstGeom>
        </p:spPr>
        <p:style>
          <a:lnRef idx="1">
            <a:schemeClr val="accent1"/>
          </a:lnRef>
          <a:fillRef idx="0">
            <a:schemeClr val="accent1"/>
          </a:fillRef>
          <a:effectRef idx="0">
            <a:schemeClr val="accent1"/>
          </a:effectRef>
          <a:fontRef idx="minor">
            <a:schemeClr val="tx1"/>
          </a:fontRef>
        </p:style>
      </p:cxnSp>
      <p:sp>
        <p:nvSpPr>
          <p:cNvPr id="187" name="文本框 186">
            <a:extLst>
              <a:ext uri="{FF2B5EF4-FFF2-40B4-BE49-F238E27FC236}">
                <a16:creationId xmlns:a16="http://schemas.microsoft.com/office/drawing/2014/main" id="{6D44FD2E-D183-7B26-54F4-B25C9040C58C}"/>
              </a:ext>
            </a:extLst>
          </p:cNvPr>
          <p:cNvSpPr txBox="1"/>
          <p:nvPr/>
        </p:nvSpPr>
        <p:spPr>
          <a:xfrm>
            <a:off x="4918680" y="5073454"/>
            <a:ext cx="516488" cy="369332"/>
          </a:xfrm>
          <a:prstGeom prst="rect">
            <a:avLst/>
          </a:prstGeom>
          <a:noFill/>
        </p:spPr>
        <p:txBody>
          <a:bodyPr wrap="none" rtlCol="0">
            <a:spAutoFit/>
          </a:bodyPr>
          <a:lstStyle/>
          <a:p>
            <a:r>
              <a:rPr lang="en-US" altLang="zh-CN" b="1" dirty="0"/>
              <a:t>……</a:t>
            </a:r>
            <a:endParaRPr lang="zh-CN" altLang="en-US" b="1" dirty="0"/>
          </a:p>
        </p:txBody>
      </p:sp>
      <p:sp>
        <p:nvSpPr>
          <p:cNvPr id="188" name="椭圆 187">
            <a:extLst>
              <a:ext uri="{FF2B5EF4-FFF2-40B4-BE49-F238E27FC236}">
                <a16:creationId xmlns:a16="http://schemas.microsoft.com/office/drawing/2014/main" id="{039E8588-0029-457A-8842-FC8AE14083B4}"/>
              </a:ext>
            </a:extLst>
          </p:cNvPr>
          <p:cNvSpPr/>
          <p:nvPr/>
        </p:nvSpPr>
        <p:spPr>
          <a:xfrm>
            <a:off x="5426736" y="5150144"/>
            <a:ext cx="320040" cy="320040"/>
          </a:xfrm>
          <a:prstGeom prst="ellipse">
            <a:avLst/>
          </a:prstGeom>
          <a:solidFill>
            <a:schemeClr val="accent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a:extLst>
              <a:ext uri="{FF2B5EF4-FFF2-40B4-BE49-F238E27FC236}">
                <a16:creationId xmlns:a16="http://schemas.microsoft.com/office/drawing/2014/main" id="{4D0128F2-B724-1304-384C-138DD7A16FAB}"/>
              </a:ext>
            </a:extLst>
          </p:cNvPr>
          <p:cNvSpPr/>
          <p:nvPr/>
        </p:nvSpPr>
        <p:spPr>
          <a:xfrm>
            <a:off x="5953842" y="5150144"/>
            <a:ext cx="320040" cy="320040"/>
          </a:xfrm>
          <a:prstGeom prst="ellipse">
            <a:avLst/>
          </a:prstGeom>
          <a:solidFill>
            <a:schemeClr val="accent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0" name="直接连接符 189">
            <a:extLst>
              <a:ext uri="{FF2B5EF4-FFF2-40B4-BE49-F238E27FC236}">
                <a16:creationId xmlns:a16="http://schemas.microsoft.com/office/drawing/2014/main" id="{1978F065-E700-49CA-5D07-91D6BE09A101}"/>
              </a:ext>
            </a:extLst>
          </p:cNvPr>
          <p:cNvCxnSpPr>
            <a:stCxn id="188" idx="6"/>
            <a:endCxn id="189" idx="2"/>
          </p:cNvCxnSpPr>
          <p:nvPr/>
        </p:nvCxnSpPr>
        <p:spPr>
          <a:xfrm>
            <a:off x="5746776" y="5310164"/>
            <a:ext cx="207066" cy="0"/>
          </a:xfrm>
          <a:prstGeom prst="line">
            <a:avLst/>
          </a:prstGeom>
        </p:spPr>
        <p:style>
          <a:lnRef idx="1">
            <a:schemeClr val="accent1"/>
          </a:lnRef>
          <a:fillRef idx="0">
            <a:schemeClr val="accent1"/>
          </a:fillRef>
          <a:effectRef idx="0">
            <a:schemeClr val="accent1"/>
          </a:effectRef>
          <a:fontRef idx="minor">
            <a:schemeClr val="tx1"/>
          </a:fontRef>
        </p:style>
      </p:cxnSp>
      <p:sp>
        <p:nvSpPr>
          <p:cNvPr id="191" name="文本框 190">
            <a:extLst>
              <a:ext uri="{FF2B5EF4-FFF2-40B4-BE49-F238E27FC236}">
                <a16:creationId xmlns:a16="http://schemas.microsoft.com/office/drawing/2014/main" id="{1F0D9178-09CA-0D39-7C7C-524D771038E6}"/>
              </a:ext>
            </a:extLst>
          </p:cNvPr>
          <p:cNvSpPr txBox="1"/>
          <p:nvPr/>
        </p:nvSpPr>
        <p:spPr>
          <a:xfrm>
            <a:off x="4904532" y="4700558"/>
            <a:ext cx="516488" cy="369332"/>
          </a:xfrm>
          <a:prstGeom prst="rect">
            <a:avLst/>
          </a:prstGeom>
          <a:noFill/>
        </p:spPr>
        <p:txBody>
          <a:bodyPr wrap="none" rtlCol="0">
            <a:spAutoFit/>
          </a:bodyPr>
          <a:lstStyle/>
          <a:p>
            <a:r>
              <a:rPr lang="en-US" altLang="zh-CN" b="1" dirty="0"/>
              <a:t>……</a:t>
            </a:r>
            <a:endParaRPr lang="zh-CN" altLang="en-US" b="1" dirty="0"/>
          </a:p>
        </p:txBody>
      </p:sp>
      <p:sp>
        <p:nvSpPr>
          <p:cNvPr id="193" name="文本框 192">
            <a:extLst>
              <a:ext uri="{FF2B5EF4-FFF2-40B4-BE49-F238E27FC236}">
                <a16:creationId xmlns:a16="http://schemas.microsoft.com/office/drawing/2014/main" id="{7F268F46-7232-5598-C97D-12D918031FB7}"/>
              </a:ext>
            </a:extLst>
          </p:cNvPr>
          <p:cNvSpPr txBox="1"/>
          <p:nvPr/>
        </p:nvSpPr>
        <p:spPr>
          <a:xfrm>
            <a:off x="4638675" y="5519476"/>
            <a:ext cx="1269988" cy="369332"/>
          </a:xfrm>
          <a:prstGeom prst="rect">
            <a:avLst/>
          </a:prstGeom>
          <a:noFill/>
        </p:spPr>
        <p:txBody>
          <a:bodyPr wrap="square">
            <a:spAutoFit/>
          </a:bodyPr>
          <a:lstStyle/>
          <a:p>
            <a:r>
              <a:rPr lang="zh-CN" altLang="en-US" dirty="0"/>
              <a:t>随机游走</a:t>
            </a:r>
          </a:p>
        </p:txBody>
      </p:sp>
      <p:sp>
        <p:nvSpPr>
          <p:cNvPr id="194" name="矩形: 圆角 193">
            <a:extLst>
              <a:ext uri="{FF2B5EF4-FFF2-40B4-BE49-F238E27FC236}">
                <a16:creationId xmlns:a16="http://schemas.microsoft.com/office/drawing/2014/main" id="{23D9EDDF-3F1E-F2EB-1C8C-7D86F7A9F4DB}"/>
              </a:ext>
            </a:extLst>
          </p:cNvPr>
          <p:cNvSpPr/>
          <p:nvPr/>
        </p:nvSpPr>
        <p:spPr>
          <a:xfrm>
            <a:off x="6816388" y="4133459"/>
            <a:ext cx="809626" cy="10397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zh-CN" altLang="en-US" dirty="0"/>
              <a:t>Skip-Gram</a:t>
            </a:r>
          </a:p>
          <a:p>
            <a:pPr algn="ctr"/>
            <a:endParaRPr lang="zh-CN" altLang="en-US" dirty="0"/>
          </a:p>
        </p:txBody>
      </p:sp>
      <p:sp>
        <p:nvSpPr>
          <p:cNvPr id="195" name="矩形 194">
            <a:extLst>
              <a:ext uri="{FF2B5EF4-FFF2-40B4-BE49-F238E27FC236}">
                <a16:creationId xmlns:a16="http://schemas.microsoft.com/office/drawing/2014/main" id="{119DBE5C-7D74-3879-E3F0-AB1844295597}"/>
              </a:ext>
            </a:extLst>
          </p:cNvPr>
          <p:cNvSpPr/>
          <p:nvPr/>
        </p:nvSpPr>
        <p:spPr>
          <a:xfrm>
            <a:off x="8135141" y="4176316"/>
            <a:ext cx="106194" cy="7232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96" name="矩形 195">
            <a:extLst>
              <a:ext uri="{FF2B5EF4-FFF2-40B4-BE49-F238E27FC236}">
                <a16:creationId xmlns:a16="http://schemas.microsoft.com/office/drawing/2014/main" id="{C1A46C10-C71A-FDC8-AD55-612A8FD95FD6}"/>
              </a:ext>
            </a:extLst>
          </p:cNvPr>
          <p:cNvSpPr/>
          <p:nvPr/>
        </p:nvSpPr>
        <p:spPr>
          <a:xfrm>
            <a:off x="8287541" y="4328716"/>
            <a:ext cx="106194" cy="7232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97" name="矩形 196">
            <a:extLst>
              <a:ext uri="{FF2B5EF4-FFF2-40B4-BE49-F238E27FC236}">
                <a16:creationId xmlns:a16="http://schemas.microsoft.com/office/drawing/2014/main" id="{24444428-A130-C644-E87D-174DBD153997}"/>
              </a:ext>
            </a:extLst>
          </p:cNvPr>
          <p:cNvSpPr/>
          <p:nvPr/>
        </p:nvSpPr>
        <p:spPr>
          <a:xfrm>
            <a:off x="8439941" y="4481116"/>
            <a:ext cx="106194" cy="7232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98" name="箭头: 右 197">
            <a:extLst>
              <a:ext uri="{FF2B5EF4-FFF2-40B4-BE49-F238E27FC236}">
                <a16:creationId xmlns:a16="http://schemas.microsoft.com/office/drawing/2014/main" id="{4C5EAD1B-A484-B0F5-6B4C-F139F3A5D77C}"/>
              </a:ext>
            </a:extLst>
          </p:cNvPr>
          <p:cNvSpPr/>
          <p:nvPr/>
        </p:nvSpPr>
        <p:spPr>
          <a:xfrm>
            <a:off x="6338796" y="4551882"/>
            <a:ext cx="374397" cy="19418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箭头: 右 198">
            <a:extLst>
              <a:ext uri="{FF2B5EF4-FFF2-40B4-BE49-F238E27FC236}">
                <a16:creationId xmlns:a16="http://schemas.microsoft.com/office/drawing/2014/main" id="{BF33F87C-8EA9-89EB-B225-330FC468C9F4}"/>
              </a:ext>
            </a:extLst>
          </p:cNvPr>
          <p:cNvSpPr/>
          <p:nvPr/>
        </p:nvSpPr>
        <p:spPr>
          <a:xfrm>
            <a:off x="7681954" y="4531620"/>
            <a:ext cx="374397" cy="19418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文本框 157">
            <a:extLst>
              <a:ext uri="{FF2B5EF4-FFF2-40B4-BE49-F238E27FC236}">
                <a16:creationId xmlns:a16="http://schemas.microsoft.com/office/drawing/2014/main" id="{23AD6150-CE55-F04F-9932-AD7BD8834F32}"/>
              </a:ext>
            </a:extLst>
          </p:cNvPr>
          <p:cNvSpPr txBox="1"/>
          <p:nvPr/>
        </p:nvSpPr>
        <p:spPr>
          <a:xfrm>
            <a:off x="7935410" y="5344023"/>
            <a:ext cx="916649" cy="307777"/>
          </a:xfrm>
          <a:prstGeom prst="rect">
            <a:avLst/>
          </a:prstGeom>
          <a:noFill/>
        </p:spPr>
        <p:txBody>
          <a:bodyPr wrap="square" rtlCol="0">
            <a:spAutoFit/>
          </a:bodyPr>
          <a:lstStyle/>
          <a:p>
            <a:r>
              <a:rPr lang="zh-CN" altLang="en-US" sz="1400" dirty="0"/>
              <a:t>空间特征</a:t>
            </a:r>
          </a:p>
        </p:txBody>
      </p:sp>
    </p:spTree>
    <p:extLst>
      <p:ext uri="{BB962C8B-B14F-4D97-AF65-F5344CB8AC3E}">
        <p14:creationId xmlns:p14="http://schemas.microsoft.com/office/powerpoint/2010/main" val="3278123667"/>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par>
                                <p:cTn id="8" presetID="10" presetClass="entr" presetSubtype="0" fill="hold" nodeType="withEffect">
                                  <p:stCondLst>
                                    <p:cond delay="0"/>
                                  </p:stCondLst>
                                  <p:childTnLst>
                                    <p:set>
                                      <p:cBhvr>
                                        <p:cTn id="9" dur="1" fill="hold">
                                          <p:stCondLst>
                                            <p:cond delay="0"/>
                                          </p:stCondLst>
                                        </p:cTn>
                                        <p:tgtEl>
                                          <p:spTgt spid="117"/>
                                        </p:tgtEl>
                                        <p:attrNameLst>
                                          <p:attrName>style.visibility</p:attrName>
                                        </p:attrNameLst>
                                      </p:cBhvr>
                                      <p:to>
                                        <p:strVal val="visible"/>
                                      </p:to>
                                    </p:set>
                                    <p:animEffect transition="in" filter="fade">
                                      <p:cBhvr>
                                        <p:cTn id="10" dur="500"/>
                                        <p:tgtEl>
                                          <p:spTgt spid="1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fade">
                                      <p:cBhvr>
                                        <p:cTn id="16" dur="500"/>
                                        <p:tgtEl>
                                          <p:spTgt spid="1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fade">
                                      <p:cBhvr>
                                        <p:cTn id="22" dur="500"/>
                                        <p:tgtEl>
                                          <p:spTgt spid="1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2"/>
                                        </p:tgtEl>
                                        <p:attrNameLst>
                                          <p:attrName>style.visibility</p:attrName>
                                        </p:attrNameLst>
                                      </p:cBhvr>
                                      <p:to>
                                        <p:strVal val="visible"/>
                                      </p:to>
                                    </p:set>
                                    <p:animEffect transition="in" filter="fade">
                                      <p:cBhvr>
                                        <p:cTn id="25" dur="500"/>
                                        <p:tgtEl>
                                          <p:spTgt spid="1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4"/>
                                        </p:tgtEl>
                                        <p:attrNameLst>
                                          <p:attrName>style.visibility</p:attrName>
                                        </p:attrNameLst>
                                      </p:cBhvr>
                                      <p:to>
                                        <p:strVal val="visible"/>
                                      </p:to>
                                    </p:set>
                                    <p:animEffect transition="in" filter="fade">
                                      <p:cBhvr>
                                        <p:cTn id="31" dur="500"/>
                                        <p:tgtEl>
                                          <p:spTgt spid="1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5"/>
                                        </p:tgtEl>
                                        <p:attrNameLst>
                                          <p:attrName>style.visibility</p:attrName>
                                        </p:attrNameLst>
                                      </p:cBhvr>
                                      <p:to>
                                        <p:strVal val="visible"/>
                                      </p:to>
                                    </p:set>
                                    <p:animEffect transition="in" filter="fade">
                                      <p:cBhvr>
                                        <p:cTn id="34" dur="500"/>
                                        <p:tgtEl>
                                          <p:spTgt spid="1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6"/>
                                        </p:tgtEl>
                                        <p:attrNameLst>
                                          <p:attrName>style.visibility</p:attrName>
                                        </p:attrNameLst>
                                      </p:cBhvr>
                                      <p:to>
                                        <p:strVal val="visible"/>
                                      </p:to>
                                    </p:set>
                                    <p:animEffect transition="in" filter="fade">
                                      <p:cBhvr>
                                        <p:cTn id="37" dur="500"/>
                                        <p:tgtEl>
                                          <p:spTgt spid="12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7"/>
                                        </p:tgtEl>
                                        <p:attrNameLst>
                                          <p:attrName>style.visibility</p:attrName>
                                        </p:attrNameLst>
                                      </p:cBhvr>
                                      <p:to>
                                        <p:strVal val="visible"/>
                                      </p:to>
                                    </p:set>
                                    <p:animEffect transition="in" filter="fade">
                                      <p:cBhvr>
                                        <p:cTn id="40" dur="500"/>
                                        <p:tgtEl>
                                          <p:spTgt spid="1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8"/>
                                        </p:tgtEl>
                                        <p:attrNameLst>
                                          <p:attrName>style.visibility</p:attrName>
                                        </p:attrNameLst>
                                      </p:cBhvr>
                                      <p:to>
                                        <p:strVal val="visible"/>
                                      </p:to>
                                    </p:set>
                                    <p:animEffect transition="in" filter="fade">
                                      <p:cBhvr>
                                        <p:cTn id="43" dur="500"/>
                                        <p:tgtEl>
                                          <p:spTgt spid="1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9"/>
                                        </p:tgtEl>
                                        <p:attrNameLst>
                                          <p:attrName>style.visibility</p:attrName>
                                        </p:attrNameLst>
                                      </p:cBhvr>
                                      <p:to>
                                        <p:strVal val="visible"/>
                                      </p:to>
                                    </p:set>
                                    <p:animEffect transition="in" filter="fade">
                                      <p:cBhvr>
                                        <p:cTn id="46" dur="500"/>
                                        <p:tgtEl>
                                          <p:spTgt spid="1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0"/>
                                        </p:tgtEl>
                                        <p:attrNameLst>
                                          <p:attrName>style.visibility</p:attrName>
                                        </p:attrNameLst>
                                      </p:cBhvr>
                                      <p:to>
                                        <p:strVal val="visible"/>
                                      </p:to>
                                    </p:set>
                                    <p:animEffect transition="in" filter="fade">
                                      <p:cBhvr>
                                        <p:cTn id="49" dur="500"/>
                                        <p:tgtEl>
                                          <p:spTgt spid="1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1"/>
                                        </p:tgtEl>
                                        <p:attrNameLst>
                                          <p:attrName>style.visibility</p:attrName>
                                        </p:attrNameLst>
                                      </p:cBhvr>
                                      <p:to>
                                        <p:strVal val="visible"/>
                                      </p:to>
                                    </p:set>
                                    <p:animEffect transition="in" filter="fade">
                                      <p:cBhvr>
                                        <p:cTn id="52" dur="500"/>
                                        <p:tgtEl>
                                          <p:spTgt spid="1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2"/>
                                        </p:tgtEl>
                                        <p:attrNameLst>
                                          <p:attrName>style.visibility</p:attrName>
                                        </p:attrNameLst>
                                      </p:cBhvr>
                                      <p:to>
                                        <p:strVal val="visible"/>
                                      </p:to>
                                    </p:set>
                                    <p:animEffect transition="in" filter="fade">
                                      <p:cBhvr>
                                        <p:cTn id="55" dur="500"/>
                                        <p:tgtEl>
                                          <p:spTgt spid="1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3"/>
                                        </p:tgtEl>
                                        <p:attrNameLst>
                                          <p:attrName>style.visibility</p:attrName>
                                        </p:attrNameLst>
                                      </p:cBhvr>
                                      <p:to>
                                        <p:strVal val="visible"/>
                                      </p:to>
                                    </p:set>
                                    <p:animEffect transition="in" filter="fade">
                                      <p:cBhvr>
                                        <p:cTn id="58" dur="500"/>
                                        <p:tgtEl>
                                          <p:spTgt spid="133"/>
                                        </p:tgtEl>
                                      </p:cBhvr>
                                    </p:animEffect>
                                  </p:childTnLst>
                                </p:cTn>
                              </p:par>
                              <p:par>
                                <p:cTn id="59" presetID="10" presetClass="entr" presetSubtype="0" fill="hold" nodeType="withEffect">
                                  <p:stCondLst>
                                    <p:cond delay="0"/>
                                  </p:stCondLst>
                                  <p:childTnLst>
                                    <p:set>
                                      <p:cBhvr>
                                        <p:cTn id="60" dur="1" fill="hold">
                                          <p:stCondLst>
                                            <p:cond delay="0"/>
                                          </p:stCondLst>
                                        </p:cTn>
                                        <p:tgtEl>
                                          <p:spTgt spid="134"/>
                                        </p:tgtEl>
                                        <p:attrNameLst>
                                          <p:attrName>style.visibility</p:attrName>
                                        </p:attrNameLst>
                                      </p:cBhvr>
                                      <p:to>
                                        <p:strVal val="visible"/>
                                      </p:to>
                                    </p:set>
                                    <p:animEffect transition="in" filter="fade">
                                      <p:cBhvr>
                                        <p:cTn id="61" dur="500"/>
                                        <p:tgtEl>
                                          <p:spTgt spid="134"/>
                                        </p:tgtEl>
                                      </p:cBhvr>
                                    </p:animEffect>
                                  </p:childTnLst>
                                </p:cTn>
                              </p:par>
                              <p:par>
                                <p:cTn id="62" presetID="10" presetClass="entr" presetSubtype="0" fill="hold" nodeType="withEffect">
                                  <p:stCondLst>
                                    <p:cond delay="0"/>
                                  </p:stCondLst>
                                  <p:childTnLst>
                                    <p:set>
                                      <p:cBhvr>
                                        <p:cTn id="63" dur="1" fill="hold">
                                          <p:stCondLst>
                                            <p:cond delay="0"/>
                                          </p:stCondLst>
                                        </p:cTn>
                                        <p:tgtEl>
                                          <p:spTgt spid="135"/>
                                        </p:tgtEl>
                                        <p:attrNameLst>
                                          <p:attrName>style.visibility</p:attrName>
                                        </p:attrNameLst>
                                      </p:cBhvr>
                                      <p:to>
                                        <p:strVal val="visible"/>
                                      </p:to>
                                    </p:set>
                                    <p:animEffect transition="in" filter="fade">
                                      <p:cBhvr>
                                        <p:cTn id="64" dur="500"/>
                                        <p:tgtEl>
                                          <p:spTgt spid="135"/>
                                        </p:tgtEl>
                                      </p:cBhvr>
                                    </p:animEffect>
                                  </p:childTnLst>
                                </p:cTn>
                              </p:par>
                              <p:par>
                                <p:cTn id="65" presetID="10" presetClass="entr" presetSubtype="0" fill="hold" nodeType="withEffect">
                                  <p:stCondLst>
                                    <p:cond delay="0"/>
                                  </p:stCondLst>
                                  <p:childTnLst>
                                    <p:set>
                                      <p:cBhvr>
                                        <p:cTn id="66" dur="1" fill="hold">
                                          <p:stCondLst>
                                            <p:cond delay="0"/>
                                          </p:stCondLst>
                                        </p:cTn>
                                        <p:tgtEl>
                                          <p:spTgt spid="136"/>
                                        </p:tgtEl>
                                        <p:attrNameLst>
                                          <p:attrName>style.visibility</p:attrName>
                                        </p:attrNameLst>
                                      </p:cBhvr>
                                      <p:to>
                                        <p:strVal val="visible"/>
                                      </p:to>
                                    </p:set>
                                    <p:animEffect transition="in" filter="fade">
                                      <p:cBhvr>
                                        <p:cTn id="67" dur="500"/>
                                        <p:tgtEl>
                                          <p:spTgt spid="136"/>
                                        </p:tgtEl>
                                      </p:cBhvr>
                                    </p:animEffect>
                                  </p:childTnLst>
                                </p:cTn>
                              </p:par>
                              <p:par>
                                <p:cTn id="68" presetID="10" presetClass="entr" presetSubtype="0" fill="hold" nodeType="withEffect">
                                  <p:stCondLst>
                                    <p:cond delay="0"/>
                                  </p:stCondLst>
                                  <p:childTnLst>
                                    <p:set>
                                      <p:cBhvr>
                                        <p:cTn id="69" dur="1" fill="hold">
                                          <p:stCondLst>
                                            <p:cond delay="0"/>
                                          </p:stCondLst>
                                        </p:cTn>
                                        <p:tgtEl>
                                          <p:spTgt spid="137"/>
                                        </p:tgtEl>
                                        <p:attrNameLst>
                                          <p:attrName>style.visibility</p:attrName>
                                        </p:attrNameLst>
                                      </p:cBhvr>
                                      <p:to>
                                        <p:strVal val="visible"/>
                                      </p:to>
                                    </p:set>
                                    <p:animEffect transition="in" filter="fade">
                                      <p:cBhvr>
                                        <p:cTn id="70" dur="500"/>
                                        <p:tgtEl>
                                          <p:spTgt spid="137"/>
                                        </p:tgtEl>
                                      </p:cBhvr>
                                    </p:animEffect>
                                  </p:childTnLst>
                                </p:cTn>
                              </p:par>
                              <p:par>
                                <p:cTn id="71" presetID="10" presetClass="entr" presetSubtype="0" fill="hold" nodeType="withEffect">
                                  <p:stCondLst>
                                    <p:cond delay="0"/>
                                  </p:stCondLst>
                                  <p:childTnLst>
                                    <p:set>
                                      <p:cBhvr>
                                        <p:cTn id="72" dur="1" fill="hold">
                                          <p:stCondLst>
                                            <p:cond delay="0"/>
                                          </p:stCondLst>
                                        </p:cTn>
                                        <p:tgtEl>
                                          <p:spTgt spid="138"/>
                                        </p:tgtEl>
                                        <p:attrNameLst>
                                          <p:attrName>style.visibility</p:attrName>
                                        </p:attrNameLst>
                                      </p:cBhvr>
                                      <p:to>
                                        <p:strVal val="visible"/>
                                      </p:to>
                                    </p:set>
                                    <p:animEffect transition="in" filter="fade">
                                      <p:cBhvr>
                                        <p:cTn id="73" dur="500"/>
                                        <p:tgtEl>
                                          <p:spTgt spid="138"/>
                                        </p:tgtEl>
                                      </p:cBhvr>
                                    </p:animEffect>
                                  </p:childTnLst>
                                </p:cTn>
                              </p:par>
                              <p:par>
                                <p:cTn id="74" presetID="10" presetClass="entr" presetSubtype="0" fill="hold" nodeType="withEffect">
                                  <p:stCondLst>
                                    <p:cond delay="0"/>
                                  </p:stCondLst>
                                  <p:childTnLst>
                                    <p:set>
                                      <p:cBhvr>
                                        <p:cTn id="75" dur="1" fill="hold">
                                          <p:stCondLst>
                                            <p:cond delay="0"/>
                                          </p:stCondLst>
                                        </p:cTn>
                                        <p:tgtEl>
                                          <p:spTgt spid="139"/>
                                        </p:tgtEl>
                                        <p:attrNameLst>
                                          <p:attrName>style.visibility</p:attrName>
                                        </p:attrNameLst>
                                      </p:cBhvr>
                                      <p:to>
                                        <p:strVal val="visible"/>
                                      </p:to>
                                    </p:set>
                                    <p:animEffect transition="in" filter="fade">
                                      <p:cBhvr>
                                        <p:cTn id="76" dur="500"/>
                                        <p:tgtEl>
                                          <p:spTgt spid="139"/>
                                        </p:tgtEl>
                                      </p:cBhvr>
                                    </p:animEffect>
                                  </p:childTnLst>
                                </p:cTn>
                              </p:par>
                              <p:par>
                                <p:cTn id="77" presetID="10" presetClass="entr" presetSubtype="0" fill="hold" nodeType="withEffect">
                                  <p:stCondLst>
                                    <p:cond delay="0"/>
                                  </p:stCondLst>
                                  <p:childTnLst>
                                    <p:set>
                                      <p:cBhvr>
                                        <p:cTn id="78" dur="1" fill="hold">
                                          <p:stCondLst>
                                            <p:cond delay="0"/>
                                          </p:stCondLst>
                                        </p:cTn>
                                        <p:tgtEl>
                                          <p:spTgt spid="140"/>
                                        </p:tgtEl>
                                        <p:attrNameLst>
                                          <p:attrName>style.visibility</p:attrName>
                                        </p:attrNameLst>
                                      </p:cBhvr>
                                      <p:to>
                                        <p:strVal val="visible"/>
                                      </p:to>
                                    </p:set>
                                    <p:animEffect transition="in" filter="fade">
                                      <p:cBhvr>
                                        <p:cTn id="79" dur="500"/>
                                        <p:tgtEl>
                                          <p:spTgt spid="140"/>
                                        </p:tgtEl>
                                      </p:cBhvr>
                                    </p:animEffect>
                                  </p:childTnLst>
                                </p:cTn>
                              </p:par>
                              <p:par>
                                <p:cTn id="80" presetID="10" presetClass="entr" presetSubtype="0" fill="hold" nodeType="withEffect">
                                  <p:stCondLst>
                                    <p:cond delay="0"/>
                                  </p:stCondLst>
                                  <p:childTnLst>
                                    <p:set>
                                      <p:cBhvr>
                                        <p:cTn id="81" dur="1" fill="hold">
                                          <p:stCondLst>
                                            <p:cond delay="0"/>
                                          </p:stCondLst>
                                        </p:cTn>
                                        <p:tgtEl>
                                          <p:spTgt spid="141"/>
                                        </p:tgtEl>
                                        <p:attrNameLst>
                                          <p:attrName>style.visibility</p:attrName>
                                        </p:attrNameLst>
                                      </p:cBhvr>
                                      <p:to>
                                        <p:strVal val="visible"/>
                                      </p:to>
                                    </p:set>
                                    <p:animEffect transition="in" filter="fade">
                                      <p:cBhvr>
                                        <p:cTn id="82" dur="500"/>
                                        <p:tgtEl>
                                          <p:spTgt spid="141"/>
                                        </p:tgtEl>
                                      </p:cBhvr>
                                    </p:animEffect>
                                  </p:childTnLst>
                                </p:cTn>
                              </p:par>
                              <p:par>
                                <p:cTn id="83" presetID="10" presetClass="entr" presetSubtype="0" fill="hold" nodeType="withEffect">
                                  <p:stCondLst>
                                    <p:cond delay="0"/>
                                  </p:stCondLst>
                                  <p:childTnLst>
                                    <p:set>
                                      <p:cBhvr>
                                        <p:cTn id="84" dur="1" fill="hold">
                                          <p:stCondLst>
                                            <p:cond delay="0"/>
                                          </p:stCondLst>
                                        </p:cTn>
                                        <p:tgtEl>
                                          <p:spTgt spid="142"/>
                                        </p:tgtEl>
                                        <p:attrNameLst>
                                          <p:attrName>style.visibility</p:attrName>
                                        </p:attrNameLst>
                                      </p:cBhvr>
                                      <p:to>
                                        <p:strVal val="visible"/>
                                      </p:to>
                                    </p:set>
                                    <p:animEffect transition="in" filter="fade">
                                      <p:cBhvr>
                                        <p:cTn id="85" dur="500"/>
                                        <p:tgtEl>
                                          <p:spTgt spid="142"/>
                                        </p:tgtEl>
                                      </p:cBhvr>
                                    </p:animEffect>
                                  </p:childTnLst>
                                </p:cTn>
                              </p:par>
                              <p:par>
                                <p:cTn id="86" presetID="10" presetClass="entr" presetSubtype="0" fill="hold" nodeType="withEffect">
                                  <p:stCondLst>
                                    <p:cond delay="0"/>
                                  </p:stCondLst>
                                  <p:childTnLst>
                                    <p:set>
                                      <p:cBhvr>
                                        <p:cTn id="87" dur="1" fill="hold">
                                          <p:stCondLst>
                                            <p:cond delay="0"/>
                                          </p:stCondLst>
                                        </p:cTn>
                                        <p:tgtEl>
                                          <p:spTgt spid="143"/>
                                        </p:tgtEl>
                                        <p:attrNameLst>
                                          <p:attrName>style.visibility</p:attrName>
                                        </p:attrNameLst>
                                      </p:cBhvr>
                                      <p:to>
                                        <p:strVal val="visible"/>
                                      </p:to>
                                    </p:set>
                                    <p:animEffect transition="in" filter="fade">
                                      <p:cBhvr>
                                        <p:cTn id="88" dur="500"/>
                                        <p:tgtEl>
                                          <p:spTgt spid="143"/>
                                        </p:tgtEl>
                                      </p:cBhvr>
                                    </p:animEffect>
                                  </p:childTnLst>
                                </p:cTn>
                              </p:par>
                              <p:par>
                                <p:cTn id="89" presetID="10" presetClass="entr" presetSubtype="0" fill="hold" nodeType="withEffect">
                                  <p:stCondLst>
                                    <p:cond delay="0"/>
                                  </p:stCondLst>
                                  <p:childTnLst>
                                    <p:set>
                                      <p:cBhvr>
                                        <p:cTn id="90" dur="1" fill="hold">
                                          <p:stCondLst>
                                            <p:cond delay="0"/>
                                          </p:stCondLst>
                                        </p:cTn>
                                        <p:tgtEl>
                                          <p:spTgt spid="144"/>
                                        </p:tgtEl>
                                        <p:attrNameLst>
                                          <p:attrName>style.visibility</p:attrName>
                                        </p:attrNameLst>
                                      </p:cBhvr>
                                      <p:to>
                                        <p:strVal val="visible"/>
                                      </p:to>
                                    </p:set>
                                    <p:animEffect transition="in" filter="fade">
                                      <p:cBhvr>
                                        <p:cTn id="91" dur="500"/>
                                        <p:tgtEl>
                                          <p:spTgt spid="144"/>
                                        </p:tgtEl>
                                      </p:cBhvr>
                                    </p:animEffect>
                                  </p:childTnLst>
                                </p:cTn>
                              </p:par>
                              <p:par>
                                <p:cTn id="92" presetID="10" presetClass="entr" presetSubtype="0" fill="hold" nodeType="withEffect">
                                  <p:stCondLst>
                                    <p:cond delay="0"/>
                                  </p:stCondLst>
                                  <p:childTnLst>
                                    <p:set>
                                      <p:cBhvr>
                                        <p:cTn id="93" dur="1" fill="hold">
                                          <p:stCondLst>
                                            <p:cond delay="0"/>
                                          </p:stCondLst>
                                        </p:cTn>
                                        <p:tgtEl>
                                          <p:spTgt spid="145"/>
                                        </p:tgtEl>
                                        <p:attrNameLst>
                                          <p:attrName>style.visibility</p:attrName>
                                        </p:attrNameLst>
                                      </p:cBhvr>
                                      <p:to>
                                        <p:strVal val="visible"/>
                                      </p:to>
                                    </p:set>
                                    <p:animEffect transition="in" filter="fade">
                                      <p:cBhvr>
                                        <p:cTn id="94" dur="500"/>
                                        <p:tgtEl>
                                          <p:spTgt spid="145"/>
                                        </p:tgtEl>
                                      </p:cBhvr>
                                    </p:animEffect>
                                  </p:childTnLst>
                                </p:cTn>
                              </p:par>
                              <p:par>
                                <p:cTn id="95" presetID="10" presetClass="entr" presetSubtype="0" fill="hold" nodeType="withEffect">
                                  <p:stCondLst>
                                    <p:cond delay="0"/>
                                  </p:stCondLst>
                                  <p:childTnLst>
                                    <p:set>
                                      <p:cBhvr>
                                        <p:cTn id="96" dur="1" fill="hold">
                                          <p:stCondLst>
                                            <p:cond delay="0"/>
                                          </p:stCondLst>
                                        </p:cTn>
                                        <p:tgtEl>
                                          <p:spTgt spid="146"/>
                                        </p:tgtEl>
                                        <p:attrNameLst>
                                          <p:attrName>style.visibility</p:attrName>
                                        </p:attrNameLst>
                                      </p:cBhvr>
                                      <p:to>
                                        <p:strVal val="visible"/>
                                      </p:to>
                                    </p:set>
                                    <p:animEffect transition="in" filter="fade">
                                      <p:cBhvr>
                                        <p:cTn id="97" dur="500"/>
                                        <p:tgtEl>
                                          <p:spTgt spid="146"/>
                                        </p:tgtEl>
                                      </p:cBhvr>
                                    </p:animEffect>
                                  </p:childTnLst>
                                </p:cTn>
                              </p:par>
                              <p:par>
                                <p:cTn id="98" presetID="10" presetClass="entr" presetSubtype="0" fill="hold" nodeType="withEffect">
                                  <p:stCondLst>
                                    <p:cond delay="0"/>
                                  </p:stCondLst>
                                  <p:childTnLst>
                                    <p:set>
                                      <p:cBhvr>
                                        <p:cTn id="99" dur="1" fill="hold">
                                          <p:stCondLst>
                                            <p:cond delay="0"/>
                                          </p:stCondLst>
                                        </p:cTn>
                                        <p:tgtEl>
                                          <p:spTgt spid="147"/>
                                        </p:tgtEl>
                                        <p:attrNameLst>
                                          <p:attrName>style.visibility</p:attrName>
                                        </p:attrNameLst>
                                      </p:cBhvr>
                                      <p:to>
                                        <p:strVal val="visible"/>
                                      </p:to>
                                    </p:set>
                                    <p:animEffect transition="in" filter="fade">
                                      <p:cBhvr>
                                        <p:cTn id="100" dur="500"/>
                                        <p:tgtEl>
                                          <p:spTgt spid="147"/>
                                        </p:tgtEl>
                                      </p:cBhvr>
                                    </p:animEffect>
                                  </p:childTnLst>
                                </p:cTn>
                              </p:par>
                              <p:par>
                                <p:cTn id="101" presetID="10" presetClass="entr" presetSubtype="0" fill="hold" nodeType="withEffect">
                                  <p:stCondLst>
                                    <p:cond delay="0"/>
                                  </p:stCondLst>
                                  <p:childTnLst>
                                    <p:set>
                                      <p:cBhvr>
                                        <p:cTn id="102" dur="1" fill="hold">
                                          <p:stCondLst>
                                            <p:cond delay="0"/>
                                          </p:stCondLst>
                                        </p:cTn>
                                        <p:tgtEl>
                                          <p:spTgt spid="148"/>
                                        </p:tgtEl>
                                        <p:attrNameLst>
                                          <p:attrName>style.visibility</p:attrName>
                                        </p:attrNameLst>
                                      </p:cBhvr>
                                      <p:to>
                                        <p:strVal val="visible"/>
                                      </p:to>
                                    </p:set>
                                    <p:animEffect transition="in" filter="fade">
                                      <p:cBhvr>
                                        <p:cTn id="103" dur="500"/>
                                        <p:tgtEl>
                                          <p:spTgt spid="148"/>
                                        </p:tgtEl>
                                      </p:cBhvr>
                                    </p:animEffect>
                                  </p:childTnLst>
                                </p:cTn>
                              </p:par>
                              <p:par>
                                <p:cTn id="104" presetID="10" presetClass="entr" presetSubtype="0" fill="hold" nodeType="withEffect">
                                  <p:stCondLst>
                                    <p:cond delay="0"/>
                                  </p:stCondLst>
                                  <p:childTnLst>
                                    <p:set>
                                      <p:cBhvr>
                                        <p:cTn id="105" dur="1" fill="hold">
                                          <p:stCondLst>
                                            <p:cond delay="0"/>
                                          </p:stCondLst>
                                        </p:cTn>
                                        <p:tgtEl>
                                          <p:spTgt spid="149"/>
                                        </p:tgtEl>
                                        <p:attrNameLst>
                                          <p:attrName>style.visibility</p:attrName>
                                        </p:attrNameLst>
                                      </p:cBhvr>
                                      <p:to>
                                        <p:strVal val="visible"/>
                                      </p:to>
                                    </p:set>
                                    <p:animEffect transition="in" filter="fade">
                                      <p:cBhvr>
                                        <p:cTn id="106" dur="500"/>
                                        <p:tgtEl>
                                          <p:spTgt spid="149"/>
                                        </p:tgtEl>
                                      </p:cBhvr>
                                    </p:animEffect>
                                  </p:childTnLst>
                                </p:cTn>
                              </p:par>
                              <p:par>
                                <p:cTn id="107" presetID="10" presetClass="entr" presetSubtype="0" fill="hold" nodeType="withEffect">
                                  <p:stCondLst>
                                    <p:cond delay="0"/>
                                  </p:stCondLst>
                                  <p:childTnLst>
                                    <p:set>
                                      <p:cBhvr>
                                        <p:cTn id="108" dur="1" fill="hold">
                                          <p:stCondLst>
                                            <p:cond delay="0"/>
                                          </p:stCondLst>
                                        </p:cTn>
                                        <p:tgtEl>
                                          <p:spTgt spid="150"/>
                                        </p:tgtEl>
                                        <p:attrNameLst>
                                          <p:attrName>style.visibility</p:attrName>
                                        </p:attrNameLst>
                                      </p:cBhvr>
                                      <p:to>
                                        <p:strVal val="visible"/>
                                      </p:to>
                                    </p:set>
                                    <p:animEffect transition="in" filter="fade">
                                      <p:cBhvr>
                                        <p:cTn id="109" dur="500"/>
                                        <p:tgtEl>
                                          <p:spTgt spid="150"/>
                                        </p:tgtEl>
                                      </p:cBhvr>
                                    </p:animEffect>
                                  </p:childTnLst>
                                </p:cTn>
                              </p:par>
                              <p:par>
                                <p:cTn id="110" presetID="10" presetClass="entr" presetSubtype="0" fill="hold" nodeType="withEffect">
                                  <p:stCondLst>
                                    <p:cond delay="0"/>
                                  </p:stCondLst>
                                  <p:childTnLst>
                                    <p:set>
                                      <p:cBhvr>
                                        <p:cTn id="111" dur="1" fill="hold">
                                          <p:stCondLst>
                                            <p:cond delay="0"/>
                                          </p:stCondLst>
                                        </p:cTn>
                                        <p:tgtEl>
                                          <p:spTgt spid="151"/>
                                        </p:tgtEl>
                                        <p:attrNameLst>
                                          <p:attrName>style.visibility</p:attrName>
                                        </p:attrNameLst>
                                      </p:cBhvr>
                                      <p:to>
                                        <p:strVal val="visible"/>
                                      </p:to>
                                    </p:set>
                                    <p:animEffect transition="in" filter="fade">
                                      <p:cBhvr>
                                        <p:cTn id="112" dur="500"/>
                                        <p:tgtEl>
                                          <p:spTgt spid="151"/>
                                        </p:tgtEl>
                                      </p:cBhvr>
                                    </p:animEffect>
                                  </p:childTnLst>
                                </p:cTn>
                              </p:par>
                              <p:par>
                                <p:cTn id="113" presetID="10" presetClass="entr" presetSubtype="0" fill="hold" nodeType="withEffect">
                                  <p:stCondLst>
                                    <p:cond delay="0"/>
                                  </p:stCondLst>
                                  <p:childTnLst>
                                    <p:set>
                                      <p:cBhvr>
                                        <p:cTn id="114" dur="1" fill="hold">
                                          <p:stCondLst>
                                            <p:cond delay="0"/>
                                          </p:stCondLst>
                                        </p:cTn>
                                        <p:tgtEl>
                                          <p:spTgt spid="152"/>
                                        </p:tgtEl>
                                        <p:attrNameLst>
                                          <p:attrName>style.visibility</p:attrName>
                                        </p:attrNameLst>
                                      </p:cBhvr>
                                      <p:to>
                                        <p:strVal val="visible"/>
                                      </p:to>
                                    </p:set>
                                    <p:animEffect transition="in" filter="fade">
                                      <p:cBhvr>
                                        <p:cTn id="115" dur="500"/>
                                        <p:tgtEl>
                                          <p:spTgt spid="152"/>
                                        </p:tgtEl>
                                      </p:cBhvr>
                                    </p:animEffect>
                                  </p:childTnLst>
                                </p:cTn>
                              </p:par>
                              <p:par>
                                <p:cTn id="116" presetID="10" presetClass="entr" presetSubtype="0" fill="hold" nodeType="withEffect">
                                  <p:stCondLst>
                                    <p:cond delay="0"/>
                                  </p:stCondLst>
                                  <p:childTnLst>
                                    <p:set>
                                      <p:cBhvr>
                                        <p:cTn id="117" dur="1" fill="hold">
                                          <p:stCondLst>
                                            <p:cond delay="0"/>
                                          </p:stCondLst>
                                        </p:cTn>
                                        <p:tgtEl>
                                          <p:spTgt spid="153"/>
                                        </p:tgtEl>
                                        <p:attrNameLst>
                                          <p:attrName>style.visibility</p:attrName>
                                        </p:attrNameLst>
                                      </p:cBhvr>
                                      <p:to>
                                        <p:strVal val="visible"/>
                                      </p:to>
                                    </p:set>
                                    <p:animEffect transition="in" filter="fade">
                                      <p:cBhvr>
                                        <p:cTn id="118" dur="500"/>
                                        <p:tgtEl>
                                          <p:spTgt spid="153"/>
                                        </p:tgtEl>
                                      </p:cBhvr>
                                    </p:animEffect>
                                  </p:childTnLst>
                                </p:cTn>
                              </p:par>
                              <p:par>
                                <p:cTn id="119" presetID="10" presetClass="entr" presetSubtype="0" fill="hold" nodeType="withEffect">
                                  <p:stCondLst>
                                    <p:cond delay="0"/>
                                  </p:stCondLst>
                                  <p:childTnLst>
                                    <p:set>
                                      <p:cBhvr>
                                        <p:cTn id="120" dur="1" fill="hold">
                                          <p:stCondLst>
                                            <p:cond delay="0"/>
                                          </p:stCondLst>
                                        </p:cTn>
                                        <p:tgtEl>
                                          <p:spTgt spid="154"/>
                                        </p:tgtEl>
                                        <p:attrNameLst>
                                          <p:attrName>style.visibility</p:attrName>
                                        </p:attrNameLst>
                                      </p:cBhvr>
                                      <p:to>
                                        <p:strVal val="visible"/>
                                      </p:to>
                                    </p:set>
                                    <p:animEffect transition="in" filter="fade">
                                      <p:cBhvr>
                                        <p:cTn id="121" dur="500"/>
                                        <p:tgtEl>
                                          <p:spTgt spid="154"/>
                                        </p:tgtEl>
                                      </p:cBhvr>
                                    </p:animEffect>
                                  </p:childTnLst>
                                </p:cTn>
                              </p:par>
                              <p:par>
                                <p:cTn id="122" presetID="10" presetClass="entr" presetSubtype="0" fill="hold" nodeType="withEffect">
                                  <p:stCondLst>
                                    <p:cond delay="0"/>
                                  </p:stCondLst>
                                  <p:childTnLst>
                                    <p:set>
                                      <p:cBhvr>
                                        <p:cTn id="123" dur="1" fill="hold">
                                          <p:stCondLst>
                                            <p:cond delay="0"/>
                                          </p:stCondLst>
                                        </p:cTn>
                                        <p:tgtEl>
                                          <p:spTgt spid="155"/>
                                        </p:tgtEl>
                                        <p:attrNameLst>
                                          <p:attrName>style.visibility</p:attrName>
                                        </p:attrNameLst>
                                      </p:cBhvr>
                                      <p:to>
                                        <p:strVal val="visible"/>
                                      </p:to>
                                    </p:set>
                                    <p:animEffect transition="in" filter="fade">
                                      <p:cBhvr>
                                        <p:cTn id="124" dur="500"/>
                                        <p:tgtEl>
                                          <p:spTgt spid="155"/>
                                        </p:tgtEl>
                                      </p:cBhvr>
                                    </p:animEffect>
                                  </p:childTnLst>
                                </p:cTn>
                              </p:par>
                              <p:par>
                                <p:cTn id="125" presetID="10" presetClass="entr" presetSubtype="0" fill="hold" nodeType="withEffect">
                                  <p:stCondLst>
                                    <p:cond delay="0"/>
                                  </p:stCondLst>
                                  <p:childTnLst>
                                    <p:set>
                                      <p:cBhvr>
                                        <p:cTn id="126" dur="1" fill="hold">
                                          <p:stCondLst>
                                            <p:cond delay="0"/>
                                          </p:stCondLst>
                                        </p:cTn>
                                        <p:tgtEl>
                                          <p:spTgt spid="156"/>
                                        </p:tgtEl>
                                        <p:attrNameLst>
                                          <p:attrName>style.visibility</p:attrName>
                                        </p:attrNameLst>
                                      </p:cBhvr>
                                      <p:to>
                                        <p:strVal val="visible"/>
                                      </p:to>
                                    </p:set>
                                    <p:animEffect transition="in" filter="fade">
                                      <p:cBhvr>
                                        <p:cTn id="127" dur="500"/>
                                        <p:tgtEl>
                                          <p:spTgt spid="156"/>
                                        </p:tgtEl>
                                      </p:cBhvr>
                                    </p:animEffect>
                                  </p:childTnLst>
                                </p:cTn>
                              </p:par>
                              <p:par>
                                <p:cTn id="128" presetID="10" presetClass="entr" presetSubtype="0" fill="hold" nodeType="withEffect">
                                  <p:stCondLst>
                                    <p:cond delay="0"/>
                                  </p:stCondLst>
                                  <p:childTnLst>
                                    <p:set>
                                      <p:cBhvr>
                                        <p:cTn id="129" dur="1" fill="hold">
                                          <p:stCondLst>
                                            <p:cond delay="0"/>
                                          </p:stCondLst>
                                        </p:cTn>
                                        <p:tgtEl>
                                          <p:spTgt spid="157"/>
                                        </p:tgtEl>
                                        <p:attrNameLst>
                                          <p:attrName>style.visibility</p:attrName>
                                        </p:attrNameLst>
                                      </p:cBhvr>
                                      <p:to>
                                        <p:strVal val="visible"/>
                                      </p:to>
                                    </p:set>
                                    <p:animEffect transition="in" filter="fade">
                                      <p:cBhvr>
                                        <p:cTn id="130" dur="500"/>
                                        <p:tgtEl>
                                          <p:spTgt spid="157"/>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67"/>
                                        </p:tgtEl>
                                        <p:attrNameLst>
                                          <p:attrName>style.visibility</p:attrName>
                                        </p:attrNameLst>
                                      </p:cBhvr>
                                      <p:to>
                                        <p:strVal val="visible"/>
                                      </p:to>
                                    </p:set>
                                    <p:animEffect transition="in" filter="fade">
                                      <p:cBhvr>
                                        <p:cTn id="133" dur="500"/>
                                        <p:tgtEl>
                                          <p:spTgt spid="167"/>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68"/>
                                        </p:tgtEl>
                                        <p:attrNameLst>
                                          <p:attrName>style.visibility</p:attrName>
                                        </p:attrNameLst>
                                      </p:cBhvr>
                                      <p:to>
                                        <p:strVal val="visible"/>
                                      </p:to>
                                    </p:set>
                                    <p:animEffect transition="in" filter="fade">
                                      <p:cBhvr>
                                        <p:cTn id="136" dur="500"/>
                                        <p:tgtEl>
                                          <p:spTgt spid="16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69"/>
                                        </p:tgtEl>
                                        <p:attrNameLst>
                                          <p:attrName>style.visibility</p:attrName>
                                        </p:attrNameLst>
                                      </p:cBhvr>
                                      <p:to>
                                        <p:strVal val="visible"/>
                                      </p:to>
                                    </p:set>
                                    <p:animEffect transition="in" filter="fade">
                                      <p:cBhvr>
                                        <p:cTn id="139" dur="500"/>
                                        <p:tgtEl>
                                          <p:spTgt spid="16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70"/>
                                        </p:tgtEl>
                                        <p:attrNameLst>
                                          <p:attrName>style.visibility</p:attrName>
                                        </p:attrNameLst>
                                      </p:cBhvr>
                                      <p:to>
                                        <p:strVal val="visible"/>
                                      </p:to>
                                    </p:set>
                                    <p:animEffect transition="in" filter="fade">
                                      <p:cBhvr>
                                        <p:cTn id="142" dur="500"/>
                                        <p:tgtEl>
                                          <p:spTgt spid="170"/>
                                        </p:tgtEl>
                                      </p:cBhvr>
                                    </p:animEffect>
                                  </p:childTnLst>
                                </p:cTn>
                              </p:par>
                              <p:par>
                                <p:cTn id="143" presetID="10" presetClass="entr" presetSubtype="0" fill="hold" nodeType="withEffect">
                                  <p:stCondLst>
                                    <p:cond delay="0"/>
                                  </p:stCondLst>
                                  <p:childTnLst>
                                    <p:set>
                                      <p:cBhvr>
                                        <p:cTn id="144" dur="1" fill="hold">
                                          <p:stCondLst>
                                            <p:cond delay="0"/>
                                          </p:stCondLst>
                                        </p:cTn>
                                        <p:tgtEl>
                                          <p:spTgt spid="172"/>
                                        </p:tgtEl>
                                        <p:attrNameLst>
                                          <p:attrName>style.visibility</p:attrName>
                                        </p:attrNameLst>
                                      </p:cBhvr>
                                      <p:to>
                                        <p:strVal val="visible"/>
                                      </p:to>
                                    </p:set>
                                    <p:animEffect transition="in" filter="fade">
                                      <p:cBhvr>
                                        <p:cTn id="145" dur="500"/>
                                        <p:tgtEl>
                                          <p:spTgt spid="172"/>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73"/>
                                        </p:tgtEl>
                                        <p:attrNameLst>
                                          <p:attrName>style.visibility</p:attrName>
                                        </p:attrNameLst>
                                      </p:cBhvr>
                                      <p:to>
                                        <p:strVal val="visible"/>
                                      </p:to>
                                    </p:set>
                                    <p:animEffect transition="in" filter="fade">
                                      <p:cBhvr>
                                        <p:cTn id="148" dur="500"/>
                                        <p:tgtEl>
                                          <p:spTgt spid="173"/>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74"/>
                                        </p:tgtEl>
                                        <p:attrNameLst>
                                          <p:attrName>style.visibility</p:attrName>
                                        </p:attrNameLst>
                                      </p:cBhvr>
                                      <p:to>
                                        <p:strVal val="visible"/>
                                      </p:to>
                                    </p:set>
                                    <p:animEffect transition="in" filter="fade">
                                      <p:cBhvr>
                                        <p:cTn id="151" dur="500"/>
                                        <p:tgtEl>
                                          <p:spTgt spid="174"/>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75"/>
                                        </p:tgtEl>
                                        <p:attrNameLst>
                                          <p:attrName>style.visibility</p:attrName>
                                        </p:attrNameLst>
                                      </p:cBhvr>
                                      <p:to>
                                        <p:strVal val="visible"/>
                                      </p:to>
                                    </p:set>
                                    <p:animEffect transition="in" filter="fade">
                                      <p:cBhvr>
                                        <p:cTn id="154" dur="500"/>
                                        <p:tgtEl>
                                          <p:spTgt spid="175"/>
                                        </p:tgtEl>
                                      </p:cBhvr>
                                    </p:animEffect>
                                  </p:childTnLst>
                                </p:cTn>
                              </p:par>
                              <p:par>
                                <p:cTn id="155" presetID="10" presetClass="entr" presetSubtype="0" fill="hold" nodeType="withEffect">
                                  <p:stCondLst>
                                    <p:cond delay="0"/>
                                  </p:stCondLst>
                                  <p:childTnLst>
                                    <p:set>
                                      <p:cBhvr>
                                        <p:cTn id="156" dur="1" fill="hold">
                                          <p:stCondLst>
                                            <p:cond delay="0"/>
                                          </p:stCondLst>
                                        </p:cTn>
                                        <p:tgtEl>
                                          <p:spTgt spid="176"/>
                                        </p:tgtEl>
                                        <p:attrNameLst>
                                          <p:attrName>style.visibility</p:attrName>
                                        </p:attrNameLst>
                                      </p:cBhvr>
                                      <p:to>
                                        <p:strVal val="visible"/>
                                      </p:to>
                                    </p:set>
                                    <p:animEffect transition="in" filter="fade">
                                      <p:cBhvr>
                                        <p:cTn id="157" dur="500"/>
                                        <p:tgtEl>
                                          <p:spTgt spid="176"/>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77"/>
                                        </p:tgtEl>
                                        <p:attrNameLst>
                                          <p:attrName>style.visibility</p:attrName>
                                        </p:attrNameLst>
                                      </p:cBhvr>
                                      <p:to>
                                        <p:strVal val="visible"/>
                                      </p:to>
                                    </p:set>
                                    <p:animEffect transition="in" filter="fade">
                                      <p:cBhvr>
                                        <p:cTn id="160" dur="500"/>
                                        <p:tgtEl>
                                          <p:spTgt spid="177"/>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78"/>
                                        </p:tgtEl>
                                        <p:attrNameLst>
                                          <p:attrName>style.visibility</p:attrName>
                                        </p:attrNameLst>
                                      </p:cBhvr>
                                      <p:to>
                                        <p:strVal val="visible"/>
                                      </p:to>
                                    </p:set>
                                    <p:animEffect transition="in" filter="fade">
                                      <p:cBhvr>
                                        <p:cTn id="163" dur="500"/>
                                        <p:tgtEl>
                                          <p:spTgt spid="178"/>
                                        </p:tgtEl>
                                      </p:cBhvr>
                                    </p:animEffect>
                                  </p:childTnLst>
                                </p:cTn>
                              </p:par>
                              <p:par>
                                <p:cTn id="164" presetID="10" presetClass="entr" presetSubtype="0" fill="hold" nodeType="withEffect">
                                  <p:stCondLst>
                                    <p:cond delay="0"/>
                                  </p:stCondLst>
                                  <p:childTnLst>
                                    <p:set>
                                      <p:cBhvr>
                                        <p:cTn id="165" dur="1" fill="hold">
                                          <p:stCondLst>
                                            <p:cond delay="0"/>
                                          </p:stCondLst>
                                        </p:cTn>
                                        <p:tgtEl>
                                          <p:spTgt spid="179"/>
                                        </p:tgtEl>
                                        <p:attrNameLst>
                                          <p:attrName>style.visibility</p:attrName>
                                        </p:attrNameLst>
                                      </p:cBhvr>
                                      <p:to>
                                        <p:strVal val="visible"/>
                                      </p:to>
                                    </p:set>
                                    <p:animEffect transition="in" filter="fade">
                                      <p:cBhvr>
                                        <p:cTn id="166" dur="500"/>
                                        <p:tgtEl>
                                          <p:spTgt spid="179"/>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80"/>
                                        </p:tgtEl>
                                        <p:attrNameLst>
                                          <p:attrName>style.visibility</p:attrName>
                                        </p:attrNameLst>
                                      </p:cBhvr>
                                      <p:to>
                                        <p:strVal val="visible"/>
                                      </p:to>
                                    </p:set>
                                    <p:animEffect transition="in" filter="fade">
                                      <p:cBhvr>
                                        <p:cTn id="169" dur="500"/>
                                        <p:tgtEl>
                                          <p:spTgt spid="180"/>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81"/>
                                        </p:tgtEl>
                                        <p:attrNameLst>
                                          <p:attrName>style.visibility</p:attrName>
                                        </p:attrNameLst>
                                      </p:cBhvr>
                                      <p:to>
                                        <p:strVal val="visible"/>
                                      </p:to>
                                    </p:set>
                                    <p:animEffect transition="in" filter="fade">
                                      <p:cBhvr>
                                        <p:cTn id="172" dur="500"/>
                                        <p:tgtEl>
                                          <p:spTgt spid="181"/>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82"/>
                                        </p:tgtEl>
                                        <p:attrNameLst>
                                          <p:attrName>style.visibility</p:attrName>
                                        </p:attrNameLst>
                                      </p:cBhvr>
                                      <p:to>
                                        <p:strVal val="visible"/>
                                      </p:to>
                                    </p:set>
                                    <p:animEffect transition="in" filter="fade">
                                      <p:cBhvr>
                                        <p:cTn id="175" dur="500"/>
                                        <p:tgtEl>
                                          <p:spTgt spid="182"/>
                                        </p:tgtEl>
                                      </p:cBhvr>
                                    </p:animEffect>
                                  </p:childTnLst>
                                </p:cTn>
                              </p:par>
                              <p:par>
                                <p:cTn id="176" presetID="10" presetClass="entr" presetSubtype="0" fill="hold" nodeType="withEffect">
                                  <p:stCondLst>
                                    <p:cond delay="0"/>
                                  </p:stCondLst>
                                  <p:childTnLst>
                                    <p:set>
                                      <p:cBhvr>
                                        <p:cTn id="177" dur="1" fill="hold">
                                          <p:stCondLst>
                                            <p:cond delay="0"/>
                                          </p:stCondLst>
                                        </p:cTn>
                                        <p:tgtEl>
                                          <p:spTgt spid="183"/>
                                        </p:tgtEl>
                                        <p:attrNameLst>
                                          <p:attrName>style.visibility</p:attrName>
                                        </p:attrNameLst>
                                      </p:cBhvr>
                                      <p:to>
                                        <p:strVal val="visible"/>
                                      </p:to>
                                    </p:set>
                                    <p:animEffect transition="in" filter="fade">
                                      <p:cBhvr>
                                        <p:cTn id="178" dur="500"/>
                                        <p:tgtEl>
                                          <p:spTgt spid="183"/>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84"/>
                                        </p:tgtEl>
                                        <p:attrNameLst>
                                          <p:attrName>style.visibility</p:attrName>
                                        </p:attrNameLst>
                                      </p:cBhvr>
                                      <p:to>
                                        <p:strVal val="visible"/>
                                      </p:to>
                                    </p:set>
                                    <p:animEffect transition="in" filter="fade">
                                      <p:cBhvr>
                                        <p:cTn id="181" dur="500"/>
                                        <p:tgtEl>
                                          <p:spTgt spid="184"/>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85"/>
                                        </p:tgtEl>
                                        <p:attrNameLst>
                                          <p:attrName>style.visibility</p:attrName>
                                        </p:attrNameLst>
                                      </p:cBhvr>
                                      <p:to>
                                        <p:strVal val="visible"/>
                                      </p:to>
                                    </p:set>
                                    <p:animEffect transition="in" filter="fade">
                                      <p:cBhvr>
                                        <p:cTn id="184" dur="500"/>
                                        <p:tgtEl>
                                          <p:spTgt spid="185"/>
                                        </p:tgtEl>
                                      </p:cBhvr>
                                    </p:animEffect>
                                  </p:childTnLst>
                                </p:cTn>
                              </p:par>
                              <p:par>
                                <p:cTn id="185" presetID="10" presetClass="entr" presetSubtype="0" fill="hold" nodeType="withEffect">
                                  <p:stCondLst>
                                    <p:cond delay="0"/>
                                  </p:stCondLst>
                                  <p:childTnLst>
                                    <p:set>
                                      <p:cBhvr>
                                        <p:cTn id="186" dur="1" fill="hold">
                                          <p:stCondLst>
                                            <p:cond delay="0"/>
                                          </p:stCondLst>
                                        </p:cTn>
                                        <p:tgtEl>
                                          <p:spTgt spid="186"/>
                                        </p:tgtEl>
                                        <p:attrNameLst>
                                          <p:attrName>style.visibility</p:attrName>
                                        </p:attrNameLst>
                                      </p:cBhvr>
                                      <p:to>
                                        <p:strVal val="visible"/>
                                      </p:to>
                                    </p:set>
                                    <p:animEffect transition="in" filter="fade">
                                      <p:cBhvr>
                                        <p:cTn id="187" dur="500"/>
                                        <p:tgtEl>
                                          <p:spTgt spid="186"/>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87"/>
                                        </p:tgtEl>
                                        <p:attrNameLst>
                                          <p:attrName>style.visibility</p:attrName>
                                        </p:attrNameLst>
                                      </p:cBhvr>
                                      <p:to>
                                        <p:strVal val="visible"/>
                                      </p:to>
                                    </p:set>
                                    <p:animEffect transition="in" filter="fade">
                                      <p:cBhvr>
                                        <p:cTn id="190" dur="500"/>
                                        <p:tgtEl>
                                          <p:spTgt spid="187"/>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88"/>
                                        </p:tgtEl>
                                        <p:attrNameLst>
                                          <p:attrName>style.visibility</p:attrName>
                                        </p:attrNameLst>
                                      </p:cBhvr>
                                      <p:to>
                                        <p:strVal val="visible"/>
                                      </p:to>
                                    </p:set>
                                    <p:animEffect transition="in" filter="fade">
                                      <p:cBhvr>
                                        <p:cTn id="193" dur="500"/>
                                        <p:tgtEl>
                                          <p:spTgt spid="188"/>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89"/>
                                        </p:tgtEl>
                                        <p:attrNameLst>
                                          <p:attrName>style.visibility</p:attrName>
                                        </p:attrNameLst>
                                      </p:cBhvr>
                                      <p:to>
                                        <p:strVal val="visible"/>
                                      </p:to>
                                    </p:set>
                                    <p:animEffect transition="in" filter="fade">
                                      <p:cBhvr>
                                        <p:cTn id="196" dur="500"/>
                                        <p:tgtEl>
                                          <p:spTgt spid="189"/>
                                        </p:tgtEl>
                                      </p:cBhvr>
                                    </p:animEffect>
                                  </p:childTnLst>
                                </p:cTn>
                              </p:par>
                              <p:par>
                                <p:cTn id="197" presetID="10" presetClass="entr" presetSubtype="0" fill="hold" nodeType="withEffect">
                                  <p:stCondLst>
                                    <p:cond delay="0"/>
                                  </p:stCondLst>
                                  <p:childTnLst>
                                    <p:set>
                                      <p:cBhvr>
                                        <p:cTn id="198" dur="1" fill="hold">
                                          <p:stCondLst>
                                            <p:cond delay="0"/>
                                          </p:stCondLst>
                                        </p:cTn>
                                        <p:tgtEl>
                                          <p:spTgt spid="190"/>
                                        </p:tgtEl>
                                        <p:attrNameLst>
                                          <p:attrName>style.visibility</p:attrName>
                                        </p:attrNameLst>
                                      </p:cBhvr>
                                      <p:to>
                                        <p:strVal val="visible"/>
                                      </p:to>
                                    </p:set>
                                    <p:animEffect transition="in" filter="fade">
                                      <p:cBhvr>
                                        <p:cTn id="199" dur="500"/>
                                        <p:tgtEl>
                                          <p:spTgt spid="190"/>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91"/>
                                        </p:tgtEl>
                                        <p:attrNameLst>
                                          <p:attrName>style.visibility</p:attrName>
                                        </p:attrNameLst>
                                      </p:cBhvr>
                                      <p:to>
                                        <p:strVal val="visible"/>
                                      </p:to>
                                    </p:set>
                                    <p:animEffect transition="in" filter="fade">
                                      <p:cBhvr>
                                        <p:cTn id="202" dur="500"/>
                                        <p:tgtEl>
                                          <p:spTgt spid="191"/>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93"/>
                                        </p:tgtEl>
                                        <p:attrNameLst>
                                          <p:attrName>style.visibility</p:attrName>
                                        </p:attrNameLst>
                                      </p:cBhvr>
                                      <p:to>
                                        <p:strVal val="visible"/>
                                      </p:to>
                                    </p:set>
                                    <p:animEffect transition="in" filter="fade">
                                      <p:cBhvr>
                                        <p:cTn id="205" dur="500"/>
                                        <p:tgtEl>
                                          <p:spTgt spid="193"/>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194"/>
                                        </p:tgtEl>
                                        <p:attrNameLst>
                                          <p:attrName>style.visibility</p:attrName>
                                        </p:attrNameLst>
                                      </p:cBhvr>
                                      <p:to>
                                        <p:strVal val="visible"/>
                                      </p:to>
                                    </p:set>
                                    <p:animEffect transition="in" filter="fade">
                                      <p:cBhvr>
                                        <p:cTn id="208" dur="500"/>
                                        <p:tgtEl>
                                          <p:spTgt spid="194"/>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195"/>
                                        </p:tgtEl>
                                        <p:attrNameLst>
                                          <p:attrName>style.visibility</p:attrName>
                                        </p:attrNameLst>
                                      </p:cBhvr>
                                      <p:to>
                                        <p:strVal val="visible"/>
                                      </p:to>
                                    </p:set>
                                    <p:animEffect transition="in" filter="fade">
                                      <p:cBhvr>
                                        <p:cTn id="211" dur="500"/>
                                        <p:tgtEl>
                                          <p:spTgt spid="195"/>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196"/>
                                        </p:tgtEl>
                                        <p:attrNameLst>
                                          <p:attrName>style.visibility</p:attrName>
                                        </p:attrNameLst>
                                      </p:cBhvr>
                                      <p:to>
                                        <p:strVal val="visible"/>
                                      </p:to>
                                    </p:set>
                                    <p:animEffect transition="in" filter="fade">
                                      <p:cBhvr>
                                        <p:cTn id="214" dur="500"/>
                                        <p:tgtEl>
                                          <p:spTgt spid="196"/>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197"/>
                                        </p:tgtEl>
                                        <p:attrNameLst>
                                          <p:attrName>style.visibility</p:attrName>
                                        </p:attrNameLst>
                                      </p:cBhvr>
                                      <p:to>
                                        <p:strVal val="visible"/>
                                      </p:to>
                                    </p:set>
                                    <p:animEffect transition="in" filter="fade">
                                      <p:cBhvr>
                                        <p:cTn id="217" dur="500"/>
                                        <p:tgtEl>
                                          <p:spTgt spid="197"/>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198"/>
                                        </p:tgtEl>
                                        <p:attrNameLst>
                                          <p:attrName>style.visibility</p:attrName>
                                        </p:attrNameLst>
                                      </p:cBhvr>
                                      <p:to>
                                        <p:strVal val="visible"/>
                                      </p:to>
                                    </p:set>
                                    <p:animEffect transition="in" filter="fade">
                                      <p:cBhvr>
                                        <p:cTn id="220" dur="500"/>
                                        <p:tgtEl>
                                          <p:spTgt spid="198"/>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199"/>
                                        </p:tgtEl>
                                        <p:attrNameLst>
                                          <p:attrName>style.visibility</p:attrName>
                                        </p:attrNameLst>
                                      </p:cBhvr>
                                      <p:to>
                                        <p:strVal val="visible"/>
                                      </p:to>
                                    </p:set>
                                    <p:animEffect transition="in" filter="fade">
                                      <p:cBhvr>
                                        <p:cTn id="223" dur="500"/>
                                        <p:tgtEl>
                                          <p:spTgt spid="199"/>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158"/>
                                        </p:tgtEl>
                                        <p:attrNameLst>
                                          <p:attrName>style.visibility</p:attrName>
                                        </p:attrNameLst>
                                      </p:cBhvr>
                                      <p:to>
                                        <p:strVal val="visible"/>
                                      </p:to>
                                    </p:set>
                                    <p:animEffect transition="in" filter="fade">
                                      <p:cBhvr>
                                        <p:cTn id="226"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67" grpId="0"/>
      <p:bldP spid="168" grpId="0" animBg="1"/>
      <p:bldP spid="169" grpId="0" animBg="1"/>
      <p:bldP spid="170" grpId="0" animBg="1"/>
      <p:bldP spid="173" grpId="0"/>
      <p:bldP spid="174" grpId="0" animBg="1"/>
      <p:bldP spid="175" grpId="0" animBg="1"/>
      <p:bldP spid="177" grpId="0" animBg="1"/>
      <p:bldP spid="178" grpId="0" animBg="1"/>
      <p:bldP spid="180" grpId="0"/>
      <p:bldP spid="181" grpId="0" animBg="1"/>
      <p:bldP spid="182" grpId="0" animBg="1"/>
      <p:bldP spid="184" grpId="0" animBg="1"/>
      <p:bldP spid="185" grpId="0" animBg="1"/>
      <p:bldP spid="187" grpId="0"/>
      <p:bldP spid="188" grpId="0" animBg="1"/>
      <p:bldP spid="189" grpId="0" animBg="1"/>
      <p:bldP spid="191" grpId="0"/>
      <p:bldP spid="193" grpId="0"/>
      <p:bldP spid="194" grpId="0" animBg="1"/>
      <p:bldP spid="195" grpId="0" animBg="1"/>
      <p:bldP spid="196" grpId="0" animBg="1"/>
      <p:bldP spid="197" grpId="0" animBg="1"/>
      <p:bldP spid="198" grpId="0" animBg="1"/>
      <p:bldP spid="199" grpId="0" animBg="1"/>
      <p:bldP spid="158"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组会字体">
      <a:majorFont>
        <a:latin typeface="Calibri"/>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19752</TotalTime>
  <Words>1099</Words>
  <Application>Microsoft Office PowerPoint</Application>
  <PresentationFormat>全屏显示(4:3)</PresentationFormat>
  <Paragraphs>168</Paragraphs>
  <Slides>19</Slides>
  <Notes>18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19</vt:i4>
      </vt:variant>
    </vt:vector>
  </HeadingPairs>
  <TitlesOfParts>
    <vt:vector size="27" baseType="lpstr">
      <vt:lpstr>クレPro by 宁静之雨，微信公众号njzyshare</vt:lpstr>
      <vt:lpstr>微软雅黑</vt:lpstr>
      <vt:lpstr>思源黑体 CN</vt:lpstr>
      <vt:lpstr>等线</vt:lpstr>
      <vt:lpstr>Arial</vt:lpstr>
      <vt:lpstr>Calibri</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唐俊</dc:creator>
  <cp:lastModifiedBy>俊</cp:lastModifiedBy>
  <cp:revision>1607</cp:revision>
  <dcterms:created xsi:type="dcterms:W3CDTF">2021-05-16T02:35:10Z</dcterms:created>
  <dcterms:modified xsi:type="dcterms:W3CDTF">2022-06-24T06:23:10Z</dcterms:modified>
</cp:coreProperties>
</file>